
<file path=[Content_Types].xml><?xml version="1.0" encoding="utf-8"?>
<Types xmlns="http://schemas.openxmlformats.org/package/2006/content-types">
  <Default Extension="mp3" ContentType="audio/mpeg"/>
  <Default Extension="png" ContentType="image/png"/>
  <Default Extension="wma" ContentType="audio/x-ms-wma"/>
  <Default Extension="jpeg" ContentType="image/jpeg"/>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266" r:id="rId2"/>
    <p:sldId id="257" r:id="rId3"/>
    <p:sldId id="265" r:id="rId4"/>
    <p:sldId id="281" r:id="rId5"/>
    <p:sldId id="268" r:id="rId6"/>
    <p:sldId id="269" r:id="rId7"/>
    <p:sldId id="270" r:id="rId8"/>
    <p:sldId id="271" r:id="rId9"/>
    <p:sldId id="272" r:id="rId10"/>
    <p:sldId id="273" r:id="rId11"/>
    <p:sldId id="274" r:id="rId12"/>
    <p:sldId id="275" r:id="rId13"/>
    <p:sldId id="276" r:id="rId14"/>
    <p:sldId id="277" r:id="rId15"/>
    <p:sldId id="278" r:id="rId16"/>
    <p:sldId id="279" r:id="rId17"/>
    <p:sldId id="280" r:id="rId18"/>
    <p:sldId id="282" r:id="rId19"/>
    <p:sldId id="267" r:id="rId20"/>
  </p:sldIdLst>
  <p:sldSz cx="9144000" cy="6858000" type="screen4x3"/>
  <p:notesSz cx="6858000" cy="9144000"/>
  <p:custDataLst>
    <p:tags r:id="rId2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00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500" autoAdjust="0"/>
    <p:restoredTop sz="94660"/>
  </p:normalViewPr>
  <p:slideViewPr>
    <p:cSldViewPr>
      <p:cViewPr varScale="1">
        <p:scale>
          <a:sx n="109" d="100"/>
          <a:sy n="109" d="100"/>
        </p:scale>
        <p:origin x="1854" y="10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E92BCCD-B918-4EF6-A006-C7984F3C472A}" type="datetimeFigureOut">
              <a:rPr lang="en-US" smtClean="0"/>
              <a:t>3/14/2024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82A67FF-EE5F-4381-82DE-1B94D799D114}" type="slidenum">
              <a:rPr lang="en-US" smtClean="0"/>
              <a:t>‹#›</a:t>
            </a:fld>
            <a:endParaRPr lang="en-US"/>
          </a:p>
        </p:txBody>
      </p:sp>
    </p:spTree>
    <p:extLst>
      <p:ext uri="{BB962C8B-B14F-4D97-AF65-F5344CB8AC3E}">
        <p14:creationId xmlns:p14="http://schemas.microsoft.com/office/powerpoint/2010/main" val="13247783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49B3D73-167B-48FC-BA01-A88C6922602C}" type="datetimeFigureOut">
              <a:rPr lang="en-US" smtClean="0"/>
              <a:t>3/14/2024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DA5032-8A66-4E40-B2B0-84591C10BE1A}" type="slidenum">
              <a:rPr lang="en-US" smtClean="0"/>
              <a:t>‹#›</a:t>
            </a:fld>
            <a:endParaRPr lang="en-US"/>
          </a:p>
        </p:txBody>
      </p:sp>
    </p:spTree>
    <p:extLst>
      <p:ext uri="{BB962C8B-B14F-4D97-AF65-F5344CB8AC3E}">
        <p14:creationId xmlns:p14="http://schemas.microsoft.com/office/powerpoint/2010/main" val="5680996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49B3D73-167B-48FC-BA01-A88C6922602C}" type="datetimeFigureOut">
              <a:rPr lang="en-US" smtClean="0"/>
              <a:t>3/14/2024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DA5032-8A66-4E40-B2B0-84591C10BE1A}" type="slidenum">
              <a:rPr lang="en-US" smtClean="0"/>
              <a:t>‹#›</a:t>
            </a:fld>
            <a:endParaRPr lang="en-US"/>
          </a:p>
        </p:txBody>
      </p:sp>
    </p:spTree>
    <p:extLst>
      <p:ext uri="{BB962C8B-B14F-4D97-AF65-F5344CB8AC3E}">
        <p14:creationId xmlns:p14="http://schemas.microsoft.com/office/powerpoint/2010/main" val="20464694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49B3D73-167B-48FC-BA01-A88C6922602C}" type="datetimeFigureOut">
              <a:rPr lang="en-US" smtClean="0"/>
              <a:t>3/14/2024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DA5032-8A66-4E40-B2B0-84591C10BE1A}" type="slidenum">
              <a:rPr lang="en-US" smtClean="0"/>
              <a:t>‹#›</a:t>
            </a:fld>
            <a:endParaRPr lang="en-US"/>
          </a:p>
        </p:txBody>
      </p:sp>
    </p:spTree>
    <p:extLst>
      <p:ext uri="{BB962C8B-B14F-4D97-AF65-F5344CB8AC3E}">
        <p14:creationId xmlns:p14="http://schemas.microsoft.com/office/powerpoint/2010/main" val="14803770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49B3D73-167B-48FC-BA01-A88C6922602C}" type="datetimeFigureOut">
              <a:rPr lang="en-US" smtClean="0"/>
              <a:t>3/14/2024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DA5032-8A66-4E40-B2B0-84591C10BE1A}" type="slidenum">
              <a:rPr lang="en-US" smtClean="0"/>
              <a:t>‹#›</a:t>
            </a:fld>
            <a:endParaRPr lang="en-US"/>
          </a:p>
        </p:txBody>
      </p:sp>
    </p:spTree>
    <p:extLst>
      <p:ext uri="{BB962C8B-B14F-4D97-AF65-F5344CB8AC3E}">
        <p14:creationId xmlns:p14="http://schemas.microsoft.com/office/powerpoint/2010/main" val="40695012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49B3D73-167B-48FC-BA01-A88C6922602C}" type="datetimeFigureOut">
              <a:rPr lang="en-US" smtClean="0"/>
              <a:t>3/14/2024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DA5032-8A66-4E40-B2B0-84591C10BE1A}" type="slidenum">
              <a:rPr lang="en-US" smtClean="0"/>
              <a:t>‹#›</a:t>
            </a:fld>
            <a:endParaRPr lang="en-US"/>
          </a:p>
        </p:txBody>
      </p:sp>
    </p:spTree>
    <p:extLst>
      <p:ext uri="{BB962C8B-B14F-4D97-AF65-F5344CB8AC3E}">
        <p14:creationId xmlns:p14="http://schemas.microsoft.com/office/powerpoint/2010/main" val="31493887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49B3D73-167B-48FC-BA01-A88C6922602C}" type="datetimeFigureOut">
              <a:rPr lang="en-US" smtClean="0"/>
              <a:t>3/14/2024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DA5032-8A66-4E40-B2B0-84591C10BE1A}" type="slidenum">
              <a:rPr lang="en-US" smtClean="0"/>
              <a:t>‹#›</a:t>
            </a:fld>
            <a:endParaRPr lang="en-US"/>
          </a:p>
        </p:txBody>
      </p:sp>
    </p:spTree>
    <p:extLst>
      <p:ext uri="{BB962C8B-B14F-4D97-AF65-F5344CB8AC3E}">
        <p14:creationId xmlns:p14="http://schemas.microsoft.com/office/powerpoint/2010/main" val="36704530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49B3D73-167B-48FC-BA01-A88C6922602C}" type="datetimeFigureOut">
              <a:rPr lang="en-US" smtClean="0"/>
              <a:t>3/14/2024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9DA5032-8A66-4E40-B2B0-84591C10BE1A}" type="slidenum">
              <a:rPr lang="en-US" smtClean="0"/>
              <a:t>‹#›</a:t>
            </a:fld>
            <a:endParaRPr lang="en-US"/>
          </a:p>
        </p:txBody>
      </p:sp>
    </p:spTree>
    <p:extLst>
      <p:ext uri="{BB962C8B-B14F-4D97-AF65-F5344CB8AC3E}">
        <p14:creationId xmlns:p14="http://schemas.microsoft.com/office/powerpoint/2010/main" val="6224855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49B3D73-167B-48FC-BA01-A88C6922602C}" type="datetimeFigureOut">
              <a:rPr lang="en-US" smtClean="0"/>
              <a:t>3/14/2024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9DA5032-8A66-4E40-B2B0-84591C10BE1A}" type="slidenum">
              <a:rPr lang="en-US" smtClean="0"/>
              <a:t>‹#›</a:t>
            </a:fld>
            <a:endParaRPr lang="en-US"/>
          </a:p>
        </p:txBody>
      </p:sp>
    </p:spTree>
    <p:extLst>
      <p:ext uri="{BB962C8B-B14F-4D97-AF65-F5344CB8AC3E}">
        <p14:creationId xmlns:p14="http://schemas.microsoft.com/office/powerpoint/2010/main" val="40292542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49B3D73-167B-48FC-BA01-A88C6922602C}" type="datetimeFigureOut">
              <a:rPr lang="en-US" smtClean="0"/>
              <a:t>3/14/2024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9DA5032-8A66-4E40-B2B0-84591C10BE1A}" type="slidenum">
              <a:rPr lang="en-US" smtClean="0"/>
              <a:t>‹#›</a:t>
            </a:fld>
            <a:endParaRPr lang="en-US"/>
          </a:p>
        </p:txBody>
      </p:sp>
    </p:spTree>
    <p:extLst>
      <p:ext uri="{BB962C8B-B14F-4D97-AF65-F5344CB8AC3E}">
        <p14:creationId xmlns:p14="http://schemas.microsoft.com/office/powerpoint/2010/main" val="13961446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49B3D73-167B-48FC-BA01-A88C6922602C}" type="datetimeFigureOut">
              <a:rPr lang="en-US" smtClean="0"/>
              <a:t>3/14/2024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DA5032-8A66-4E40-B2B0-84591C10BE1A}" type="slidenum">
              <a:rPr lang="en-US" smtClean="0"/>
              <a:t>‹#›</a:t>
            </a:fld>
            <a:endParaRPr lang="en-US"/>
          </a:p>
        </p:txBody>
      </p:sp>
    </p:spTree>
    <p:extLst>
      <p:ext uri="{BB962C8B-B14F-4D97-AF65-F5344CB8AC3E}">
        <p14:creationId xmlns:p14="http://schemas.microsoft.com/office/powerpoint/2010/main" val="18867246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49B3D73-167B-48FC-BA01-A88C6922602C}" type="datetimeFigureOut">
              <a:rPr lang="en-US" smtClean="0"/>
              <a:t>3/14/2024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DA5032-8A66-4E40-B2B0-84591C10BE1A}" type="slidenum">
              <a:rPr lang="en-US" smtClean="0"/>
              <a:t>‹#›</a:t>
            </a:fld>
            <a:endParaRPr lang="en-US"/>
          </a:p>
        </p:txBody>
      </p:sp>
    </p:spTree>
    <p:extLst>
      <p:ext uri="{BB962C8B-B14F-4D97-AF65-F5344CB8AC3E}">
        <p14:creationId xmlns:p14="http://schemas.microsoft.com/office/powerpoint/2010/main" val="764381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49B3D73-167B-48FC-BA01-A88C6922602C}" type="datetimeFigureOut">
              <a:rPr lang="en-US" smtClean="0"/>
              <a:t>3/14/2024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DA5032-8A66-4E40-B2B0-84591C10BE1A}" type="slidenum">
              <a:rPr lang="en-US" smtClean="0"/>
              <a:t>‹#›</a:t>
            </a:fld>
            <a:endParaRPr lang="en-US"/>
          </a:p>
        </p:txBody>
      </p:sp>
    </p:spTree>
    <p:extLst>
      <p:ext uri="{BB962C8B-B14F-4D97-AF65-F5344CB8AC3E}">
        <p14:creationId xmlns:p14="http://schemas.microsoft.com/office/powerpoint/2010/main" val="17532335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7" Type="http://schemas.openxmlformats.org/officeDocument/2006/relationships/image" Target="../media/image6.gif"/><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5.gif"/><Relationship Id="rId5" Type="http://schemas.openxmlformats.org/officeDocument/2006/relationships/image" Target="../media/image4.gif"/><Relationship Id="rId4" Type="http://schemas.openxmlformats.org/officeDocument/2006/relationships/image" Target="../media/image3.gif"/></Relationships>
</file>

<file path=ppt/slides/_rels/slide10.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3.mp4"/><Relationship Id="rId1" Type="http://schemas.openxmlformats.org/officeDocument/2006/relationships/video" Target="NULL" TargetMode="External"/><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image" Target="../media/image21.gif"/></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0.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9.gif"/><Relationship Id="rId5" Type="http://schemas.openxmlformats.org/officeDocument/2006/relationships/image" Target="../media/image8.gif"/><Relationship Id="rId4" Type="http://schemas.openxmlformats.org/officeDocument/2006/relationships/image" Target="../media/image7.gif"/></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wma"/><Relationship Id="rId1" Type="http://schemas.microsoft.com/office/2007/relationships/media" Target="../media/media2.wma"/><Relationship Id="rId5" Type="http://schemas.openxmlformats.org/officeDocument/2006/relationships/image" Target="../media/image10.png"/><Relationship Id="rId4" Type="http://schemas.openxmlformats.org/officeDocument/2006/relationships/image" Target="../media/image11.jpg"/></Relationships>
</file>

<file path=ppt/slides/_rels/slide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9313" t="12378" r="9315" b="12887"/>
          <a:stretch/>
        </p:blipFill>
        <p:spPr>
          <a:xfrm>
            <a:off x="1" y="0"/>
            <a:ext cx="9144000" cy="6857999"/>
          </a:xfrm>
          <a:prstGeom prst="rect">
            <a:avLst/>
          </a:prstGeom>
        </p:spPr>
      </p:pic>
      <p:sp>
        <p:nvSpPr>
          <p:cNvPr id="9" name="TextBox 8"/>
          <p:cNvSpPr txBox="1"/>
          <p:nvPr/>
        </p:nvSpPr>
        <p:spPr>
          <a:xfrm>
            <a:off x="1526983" y="877669"/>
            <a:ext cx="6120906" cy="738664"/>
          </a:xfrm>
          <a:prstGeom prst="rect">
            <a:avLst/>
          </a:prstGeom>
          <a:noFill/>
        </p:spPr>
        <p:txBody>
          <a:bodyPr wrap="none" rtlCol="0">
            <a:spAutoFit/>
          </a:bodyPr>
          <a:lstStyle/>
          <a:p>
            <a:pPr algn="ctr"/>
            <a:r>
              <a:rPr lang="en-US" b="1" dirty="0" smtClean="0">
                <a:solidFill>
                  <a:srgbClr val="FF0000"/>
                </a:solidFill>
                <a:latin typeface="+mj-lt"/>
                <a:cs typeface="Times New Roman" panose="02020603050405020304" pitchFamily="18" charset="0"/>
              </a:rPr>
              <a:t>PHÒNG GIÁO DỤC VÀ ĐÀO TẠO QUẬN BẮC TỪ LIÊM</a:t>
            </a:r>
          </a:p>
          <a:p>
            <a:pPr algn="ctr"/>
            <a:r>
              <a:rPr lang="en-US" sz="2400" b="1" dirty="0" err="1" smtClean="0">
                <a:solidFill>
                  <a:srgbClr val="FF0000"/>
                </a:solidFill>
                <a:latin typeface="+mj-lt"/>
                <a:cs typeface="Times New Roman" panose="02020603050405020304" pitchFamily="18" charset="0"/>
              </a:rPr>
              <a:t>Trường</a:t>
            </a:r>
            <a:r>
              <a:rPr lang="en-US" sz="2400" b="1" dirty="0" smtClean="0">
                <a:solidFill>
                  <a:srgbClr val="FF0000"/>
                </a:solidFill>
                <a:latin typeface="+mj-lt"/>
                <a:cs typeface="Times New Roman" panose="02020603050405020304" pitchFamily="18" charset="0"/>
              </a:rPr>
              <a:t> </a:t>
            </a:r>
            <a:r>
              <a:rPr lang="en-US" sz="2400" b="1" dirty="0" err="1" smtClean="0">
                <a:solidFill>
                  <a:srgbClr val="FF0000"/>
                </a:solidFill>
                <a:latin typeface="+mj-lt"/>
                <a:cs typeface="Times New Roman" panose="02020603050405020304" pitchFamily="18" charset="0"/>
              </a:rPr>
              <a:t>mầm</a:t>
            </a:r>
            <a:r>
              <a:rPr lang="en-US" sz="2400" b="1" dirty="0">
                <a:solidFill>
                  <a:srgbClr val="FF0000"/>
                </a:solidFill>
                <a:latin typeface="+mj-lt"/>
                <a:cs typeface="Times New Roman" panose="02020603050405020304" pitchFamily="18" charset="0"/>
              </a:rPr>
              <a:t> </a:t>
            </a:r>
            <a:r>
              <a:rPr lang="en-US" sz="2400" b="1" dirty="0" smtClean="0">
                <a:solidFill>
                  <a:srgbClr val="FF0000"/>
                </a:solidFill>
                <a:latin typeface="+mj-lt"/>
                <a:cs typeface="Times New Roman" panose="02020603050405020304" pitchFamily="18" charset="0"/>
              </a:rPr>
              <a:t>non </a:t>
            </a:r>
            <a:r>
              <a:rPr lang="vi-VN" sz="2400" b="1" dirty="0" smtClean="0">
                <a:solidFill>
                  <a:srgbClr val="FF0000"/>
                </a:solidFill>
                <a:latin typeface="+mj-lt"/>
                <a:cs typeface="Times New Roman" panose="02020603050405020304" pitchFamily="18" charset="0"/>
              </a:rPr>
              <a:t>Phú </a:t>
            </a:r>
            <a:r>
              <a:rPr lang="en-US" sz="2400" b="1" dirty="0" smtClean="0">
                <a:solidFill>
                  <a:srgbClr val="FF0000"/>
                </a:solidFill>
                <a:latin typeface="+mj-lt"/>
                <a:cs typeface="Times New Roman" panose="02020603050405020304" pitchFamily="18" charset="0"/>
              </a:rPr>
              <a:t>Minh</a:t>
            </a:r>
            <a:endParaRPr lang="en-US" sz="2400" b="1" dirty="0">
              <a:solidFill>
                <a:srgbClr val="FF0000"/>
              </a:solidFill>
              <a:latin typeface="+mj-lt"/>
              <a:cs typeface="Times New Roman" panose="02020603050405020304" pitchFamily="18" charset="0"/>
            </a:endParaRPr>
          </a:p>
        </p:txBody>
      </p:sp>
      <p:sp>
        <p:nvSpPr>
          <p:cNvPr id="14" name="TextBox 13"/>
          <p:cNvSpPr txBox="1"/>
          <p:nvPr/>
        </p:nvSpPr>
        <p:spPr>
          <a:xfrm>
            <a:off x="1197077" y="2321450"/>
            <a:ext cx="9509526" cy="2708434"/>
          </a:xfrm>
          <a:prstGeom prst="rect">
            <a:avLst/>
          </a:prstGeom>
          <a:noFill/>
        </p:spPr>
        <p:txBody>
          <a:bodyPr wrap="none" rtlCol="0">
            <a:spAutoFit/>
          </a:bodyPr>
          <a:lstStyle/>
          <a:p>
            <a:r>
              <a:rPr lang="es-ES" dirty="0" smtClean="0">
                <a:solidFill>
                  <a:srgbClr val="FFFF00"/>
                </a:solidFill>
              </a:rPr>
              <a:t>                   </a:t>
            </a:r>
            <a:r>
              <a:rPr lang="en-US" altLang="en-US" sz="2400" b="1" dirty="0" smtClean="0">
                <a:solidFill>
                  <a:srgbClr val="0000CC"/>
                </a:solidFill>
                <a:latin typeface="Times New Roman" pitchFamily="18" charset="0"/>
                <a:cs typeface="Times New Roman" pitchFamily="18" charset="0"/>
              </a:rPr>
              <a:t>GIÁO </a:t>
            </a:r>
            <a:r>
              <a:rPr lang="en-US" altLang="en-US" sz="2400" b="1" dirty="0">
                <a:solidFill>
                  <a:srgbClr val="0000CC"/>
                </a:solidFill>
                <a:latin typeface="Times New Roman" pitchFamily="18" charset="0"/>
                <a:cs typeface="Times New Roman" pitchFamily="18" charset="0"/>
              </a:rPr>
              <a:t>ÁN </a:t>
            </a:r>
            <a:r>
              <a:rPr lang="en-US" altLang="en-US" sz="2400" b="1" dirty="0" smtClean="0">
                <a:solidFill>
                  <a:srgbClr val="0000CC"/>
                </a:solidFill>
                <a:latin typeface="Times New Roman" pitchFamily="18" charset="0"/>
                <a:cs typeface="Times New Roman" pitchFamily="18" charset="0"/>
              </a:rPr>
              <a:t>PHÁT TRIỂN NGÔN NGỮ</a:t>
            </a:r>
            <a:endParaRPr lang="en-US" altLang="en-US" sz="2400" b="1" dirty="0">
              <a:solidFill>
                <a:srgbClr val="0000CC"/>
              </a:solidFill>
              <a:latin typeface="Times New Roman" pitchFamily="18" charset="0"/>
              <a:cs typeface="Times New Roman" pitchFamily="18" charset="0"/>
            </a:endParaRPr>
          </a:p>
          <a:p>
            <a:r>
              <a:rPr lang="es-ES" sz="2800" dirty="0" smtClean="0">
                <a:solidFill>
                  <a:srgbClr val="0000CC"/>
                </a:solidFill>
              </a:rPr>
              <a:t>             </a:t>
            </a:r>
            <a:r>
              <a:rPr lang="es-ES" dirty="0" smtClean="0">
                <a:solidFill>
                  <a:srgbClr val="0000CC"/>
                </a:solidFill>
              </a:rPr>
              <a:t>                 </a:t>
            </a:r>
            <a:r>
              <a:rPr lang="es-ES" dirty="0" smtClean="0">
                <a:solidFill>
                  <a:srgbClr val="0000CC"/>
                </a:solidFill>
                <a:latin typeface="Times New Roman" pitchFamily="18" charset="0"/>
                <a:cs typeface="Times New Roman" pitchFamily="18" charset="0"/>
              </a:rPr>
              <a:t> </a:t>
            </a:r>
            <a:r>
              <a:rPr lang="es-ES" sz="2400" dirty="0" smtClean="0">
                <a:solidFill>
                  <a:srgbClr val="0000CC"/>
                </a:solidFill>
                <a:latin typeface="Times New Roman" pitchFamily="18" charset="0"/>
                <a:cs typeface="Times New Roman" pitchFamily="18" charset="0"/>
              </a:rPr>
              <a:t>LÀM QUEN VỚI VĂN HỌC</a:t>
            </a:r>
          </a:p>
          <a:p>
            <a:r>
              <a:rPr lang="es-ES" sz="2000" dirty="0">
                <a:solidFill>
                  <a:srgbClr val="0000CC"/>
                </a:solidFill>
                <a:latin typeface="Times New Roman" panose="02020603050405020304" pitchFamily="18" charset="0"/>
                <a:cs typeface="Times New Roman" panose="02020603050405020304" pitchFamily="18" charset="0"/>
              </a:rPr>
              <a:t> </a:t>
            </a:r>
            <a:r>
              <a:rPr lang="es-ES" sz="2000" dirty="0" smtClean="0">
                <a:solidFill>
                  <a:srgbClr val="0000CC"/>
                </a:solidFill>
                <a:latin typeface="Times New Roman" panose="02020603050405020304" pitchFamily="18" charset="0"/>
                <a:cs typeface="Times New Roman" panose="02020603050405020304" pitchFamily="18" charset="0"/>
              </a:rPr>
              <a:t>                               ĐỀ </a:t>
            </a:r>
            <a:r>
              <a:rPr lang="es-ES" sz="2000" dirty="0">
                <a:solidFill>
                  <a:srgbClr val="0000CC"/>
                </a:solidFill>
                <a:latin typeface="Times New Roman" panose="02020603050405020304" pitchFamily="18" charset="0"/>
                <a:cs typeface="Times New Roman" panose="02020603050405020304" pitchFamily="18" charset="0"/>
              </a:rPr>
              <a:t>TÀI</a:t>
            </a:r>
            <a:r>
              <a:rPr lang="es-ES" sz="2000" dirty="0" smtClean="0">
                <a:solidFill>
                  <a:srgbClr val="0000CC"/>
                </a:solidFill>
                <a:latin typeface="Times New Roman" panose="02020603050405020304" pitchFamily="18" charset="0"/>
                <a:cs typeface="Times New Roman" panose="02020603050405020304" pitchFamily="18" charset="0"/>
              </a:rPr>
              <a:t>:</a:t>
            </a:r>
            <a:r>
              <a:rPr lang="nb-NO" sz="2000" dirty="0">
                <a:solidFill>
                  <a:srgbClr val="0000CC"/>
                </a:solidFill>
                <a:latin typeface="Times New Roman" panose="02020603050405020304" pitchFamily="18" charset="0"/>
                <a:cs typeface="Times New Roman" panose="02020603050405020304" pitchFamily="18" charset="0"/>
              </a:rPr>
              <a:t> </a:t>
            </a:r>
            <a:r>
              <a:rPr lang="en-US" sz="2000" dirty="0" err="1" smtClean="0">
                <a:solidFill>
                  <a:srgbClr val="0000CC"/>
                </a:solidFill>
                <a:latin typeface="Times New Roman" panose="02020603050405020304" pitchFamily="18" charset="0"/>
                <a:cs typeface="Times New Roman" panose="02020603050405020304" pitchFamily="18" charset="0"/>
              </a:rPr>
              <a:t>Truyện</a:t>
            </a:r>
            <a:r>
              <a:rPr lang="en-US" sz="2000" dirty="0" smtClean="0">
                <a:solidFill>
                  <a:srgbClr val="0000CC"/>
                </a:solidFill>
                <a:latin typeface="Times New Roman" panose="02020603050405020304" pitchFamily="18" charset="0"/>
                <a:cs typeface="Times New Roman" panose="02020603050405020304" pitchFamily="18" charset="0"/>
              </a:rPr>
              <a:t>: “</a:t>
            </a:r>
            <a:r>
              <a:rPr lang="en-US" sz="2000" dirty="0" err="1" smtClean="0">
                <a:solidFill>
                  <a:srgbClr val="0000CC"/>
                </a:solidFill>
                <a:latin typeface="Times New Roman" panose="02020603050405020304" pitchFamily="18" charset="0"/>
                <a:cs typeface="Times New Roman" panose="02020603050405020304" pitchFamily="18" charset="0"/>
              </a:rPr>
              <a:t>Gấu</a:t>
            </a:r>
            <a:r>
              <a:rPr lang="en-US" sz="2000" dirty="0" smtClean="0">
                <a:solidFill>
                  <a:srgbClr val="0000CC"/>
                </a:solidFill>
                <a:latin typeface="Times New Roman" panose="02020603050405020304" pitchFamily="18" charset="0"/>
                <a:cs typeface="Times New Roman" panose="02020603050405020304" pitchFamily="18" charset="0"/>
              </a:rPr>
              <a:t> con </a:t>
            </a:r>
            <a:r>
              <a:rPr lang="en-US" sz="2000" dirty="0" err="1" smtClean="0">
                <a:solidFill>
                  <a:srgbClr val="0000CC"/>
                </a:solidFill>
                <a:latin typeface="Times New Roman" panose="02020603050405020304" pitchFamily="18" charset="0"/>
                <a:cs typeface="Times New Roman" panose="02020603050405020304" pitchFamily="18" charset="0"/>
              </a:rPr>
              <a:t>bị</a:t>
            </a:r>
            <a:r>
              <a:rPr lang="en-US" sz="2000" dirty="0" smtClean="0">
                <a:solidFill>
                  <a:srgbClr val="0000CC"/>
                </a:solidFill>
                <a:latin typeface="Times New Roman" panose="02020603050405020304" pitchFamily="18" charset="0"/>
                <a:cs typeface="Times New Roman" panose="02020603050405020304" pitchFamily="18" charset="0"/>
              </a:rPr>
              <a:t> </a:t>
            </a:r>
            <a:r>
              <a:rPr lang="en-US" sz="2000" dirty="0" err="1" smtClean="0">
                <a:solidFill>
                  <a:srgbClr val="0000CC"/>
                </a:solidFill>
                <a:latin typeface="Times New Roman" panose="02020603050405020304" pitchFamily="18" charset="0"/>
                <a:cs typeface="Times New Roman" panose="02020603050405020304" pitchFamily="18" charset="0"/>
              </a:rPr>
              <a:t>sâu</a:t>
            </a:r>
            <a:r>
              <a:rPr lang="en-US" sz="2000" dirty="0" smtClean="0">
                <a:solidFill>
                  <a:srgbClr val="0000CC"/>
                </a:solidFill>
                <a:latin typeface="Times New Roman" panose="02020603050405020304" pitchFamily="18" charset="0"/>
                <a:cs typeface="Times New Roman" panose="02020603050405020304" pitchFamily="18" charset="0"/>
              </a:rPr>
              <a:t> </a:t>
            </a:r>
            <a:r>
              <a:rPr lang="en-US" sz="2000" dirty="0" err="1" smtClean="0">
                <a:solidFill>
                  <a:srgbClr val="0000CC"/>
                </a:solidFill>
                <a:latin typeface="Times New Roman" panose="02020603050405020304" pitchFamily="18" charset="0"/>
                <a:cs typeface="Times New Roman" panose="02020603050405020304" pitchFamily="18" charset="0"/>
              </a:rPr>
              <a:t>răng</a:t>
            </a:r>
            <a:r>
              <a:rPr lang="en-US" sz="2000" dirty="0" smtClean="0">
                <a:solidFill>
                  <a:srgbClr val="0000CC"/>
                </a:solidFill>
                <a:latin typeface="Times New Roman" panose="02020603050405020304" pitchFamily="18" charset="0"/>
                <a:cs typeface="Times New Roman" panose="02020603050405020304" pitchFamily="18" charset="0"/>
              </a:rPr>
              <a:t>”</a:t>
            </a:r>
            <a:endParaRPr lang="en-US" sz="2000" dirty="0">
              <a:solidFill>
                <a:srgbClr val="0000CC"/>
              </a:solidFill>
              <a:latin typeface="Times New Roman" panose="02020603050405020304" pitchFamily="18" charset="0"/>
              <a:cs typeface="Times New Roman" panose="02020603050405020304" pitchFamily="18" charset="0"/>
            </a:endParaRPr>
          </a:p>
          <a:p>
            <a:r>
              <a:rPr lang="en-US" sz="2000" dirty="0" smtClean="0">
                <a:solidFill>
                  <a:srgbClr val="0000CC"/>
                </a:solidFill>
                <a:latin typeface="Times New Roman" panose="02020603050405020304" pitchFamily="18" charset="0"/>
                <a:cs typeface="Times New Roman" panose="02020603050405020304" pitchFamily="18" charset="0"/>
              </a:rPr>
              <a:t> </a:t>
            </a:r>
            <a:r>
              <a:rPr lang="en-US" sz="2000" dirty="0">
                <a:solidFill>
                  <a:srgbClr val="0000CC"/>
                </a:solidFill>
                <a:latin typeface="Times New Roman" panose="02020603050405020304" pitchFamily="18" charset="0"/>
                <a:cs typeface="Times New Roman" panose="02020603050405020304" pitchFamily="18" charset="0"/>
              </a:rPr>
              <a:t> </a:t>
            </a:r>
            <a:r>
              <a:rPr lang="en-US" sz="2000" dirty="0" smtClean="0">
                <a:solidFill>
                  <a:srgbClr val="0000CC"/>
                </a:solidFill>
                <a:latin typeface="Times New Roman" panose="02020603050405020304" pitchFamily="18" charset="0"/>
                <a:cs typeface="Times New Roman" panose="02020603050405020304" pitchFamily="18" charset="0"/>
              </a:rPr>
              <a:t>                        </a:t>
            </a:r>
            <a:r>
              <a:rPr lang="en-US" sz="2000" dirty="0">
                <a:solidFill>
                  <a:srgbClr val="0000CC"/>
                </a:solidFill>
                <a:latin typeface="Times New Roman" panose="02020603050405020304" pitchFamily="18" charset="0"/>
                <a:cs typeface="Times New Roman" panose="02020603050405020304" pitchFamily="18" charset="0"/>
              </a:rPr>
              <a:t> </a:t>
            </a:r>
            <a:r>
              <a:rPr lang="en-US" sz="2000" dirty="0" smtClean="0">
                <a:solidFill>
                  <a:srgbClr val="0000CC"/>
                </a:solidFill>
                <a:latin typeface="Times New Roman" panose="02020603050405020304" pitchFamily="18" charset="0"/>
                <a:cs typeface="Times New Roman" panose="02020603050405020304" pitchFamily="18" charset="0"/>
              </a:rPr>
              <a:t>     </a:t>
            </a:r>
            <a:r>
              <a:rPr lang="es-ES" sz="2000" dirty="0" err="1" smtClean="0">
                <a:solidFill>
                  <a:srgbClr val="0000CC"/>
                </a:solidFill>
                <a:latin typeface="Times New Roman" panose="02020603050405020304" pitchFamily="18" charset="0"/>
                <a:cs typeface="Times New Roman" panose="02020603050405020304" pitchFamily="18" charset="0"/>
              </a:rPr>
              <a:t>Lứa</a:t>
            </a:r>
            <a:r>
              <a:rPr lang="es-ES" sz="2000" dirty="0" smtClean="0">
                <a:solidFill>
                  <a:srgbClr val="0000CC"/>
                </a:solidFill>
                <a:latin typeface="Times New Roman" panose="02020603050405020304" pitchFamily="18" charset="0"/>
                <a:cs typeface="Times New Roman" panose="02020603050405020304" pitchFamily="18" charset="0"/>
              </a:rPr>
              <a:t> </a:t>
            </a:r>
            <a:r>
              <a:rPr lang="es-ES" sz="2000" dirty="0" err="1">
                <a:solidFill>
                  <a:srgbClr val="0000CC"/>
                </a:solidFill>
                <a:latin typeface="Times New Roman" panose="02020603050405020304" pitchFamily="18" charset="0"/>
                <a:cs typeface="Times New Roman" panose="02020603050405020304" pitchFamily="18" charset="0"/>
              </a:rPr>
              <a:t>tuổi</a:t>
            </a:r>
            <a:r>
              <a:rPr lang="es-ES" sz="2000" dirty="0">
                <a:solidFill>
                  <a:srgbClr val="0000CC"/>
                </a:solidFill>
                <a:latin typeface="Times New Roman" panose="02020603050405020304" pitchFamily="18" charset="0"/>
                <a:cs typeface="Times New Roman" panose="02020603050405020304" pitchFamily="18" charset="0"/>
              </a:rPr>
              <a:t>: </a:t>
            </a:r>
            <a:r>
              <a:rPr lang="es-ES" sz="2000" dirty="0" smtClean="0">
                <a:solidFill>
                  <a:srgbClr val="0000CC"/>
                </a:solidFill>
                <a:latin typeface="Times New Roman" panose="02020603050405020304" pitchFamily="18" charset="0"/>
                <a:cs typeface="Times New Roman" panose="02020603050405020304" pitchFamily="18" charset="0"/>
              </a:rPr>
              <a:t>MGN 4-5 </a:t>
            </a:r>
            <a:r>
              <a:rPr lang="es-ES" sz="2000" dirty="0" err="1">
                <a:solidFill>
                  <a:srgbClr val="0000CC"/>
                </a:solidFill>
                <a:latin typeface="Times New Roman" panose="02020603050405020304" pitchFamily="18" charset="0"/>
                <a:cs typeface="Times New Roman" panose="02020603050405020304" pitchFamily="18" charset="0"/>
              </a:rPr>
              <a:t>tuổi</a:t>
            </a:r>
            <a:r>
              <a:rPr lang="es-ES" sz="2000" dirty="0">
                <a:solidFill>
                  <a:srgbClr val="0000CC"/>
                </a:solidFill>
                <a:latin typeface="Times New Roman" panose="02020603050405020304" pitchFamily="18" charset="0"/>
                <a:cs typeface="Times New Roman" panose="02020603050405020304" pitchFamily="18" charset="0"/>
              </a:rPr>
              <a:t> </a:t>
            </a:r>
            <a:endParaRPr lang="en-US" sz="2000" dirty="0">
              <a:solidFill>
                <a:srgbClr val="0000CC"/>
              </a:solidFill>
              <a:latin typeface="Times New Roman" panose="02020603050405020304" pitchFamily="18" charset="0"/>
              <a:cs typeface="Times New Roman" panose="02020603050405020304" pitchFamily="18" charset="0"/>
            </a:endParaRPr>
          </a:p>
          <a:p>
            <a:r>
              <a:rPr lang="es-ES" sz="2000" dirty="0">
                <a:solidFill>
                  <a:srgbClr val="0000CC"/>
                </a:solidFill>
                <a:latin typeface="Times New Roman" panose="02020603050405020304" pitchFamily="18" charset="0"/>
                <a:cs typeface="Times New Roman" panose="02020603050405020304" pitchFamily="18" charset="0"/>
              </a:rPr>
              <a:t>                               </a:t>
            </a:r>
            <a:r>
              <a:rPr lang="es-ES" sz="2000" dirty="0" smtClean="0">
                <a:solidFill>
                  <a:srgbClr val="0000CC"/>
                </a:solidFill>
                <a:latin typeface="Times New Roman" panose="02020603050405020304" pitchFamily="18" charset="0"/>
                <a:cs typeface="Times New Roman" panose="02020603050405020304" pitchFamily="18" charset="0"/>
              </a:rPr>
              <a:t> </a:t>
            </a:r>
            <a:r>
              <a:rPr lang="es-ES" sz="2000" dirty="0" err="1" smtClean="0">
                <a:solidFill>
                  <a:srgbClr val="0000CC"/>
                </a:solidFill>
                <a:latin typeface="Times New Roman" panose="02020603050405020304" pitchFamily="18" charset="0"/>
                <a:cs typeface="Times New Roman" panose="02020603050405020304" pitchFamily="18" charset="0"/>
              </a:rPr>
              <a:t>Số</a:t>
            </a:r>
            <a:r>
              <a:rPr lang="es-ES" sz="2000" dirty="0" smtClean="0">
                <a:solidFill>
                  <a:srgbClr val="0000CC"/>
                </a:solidFill>
                <a:latin typeface="Times New Roman" panose="02020603050405020304" pitchFamily="18" charset="0"/>
                <a:cs typeface="Times New Roman" panose="02020603050405020304" pitchFamily="18" charset="0"/>
              </a:rPr>
              <a:t> </a:t>
            </a:r>
            <a:r>
              <a:rPr lang="es-ES" sz="2000" dirty="0" err="1">
                <a:solidFill>
                  <a:srgbClr val="0000CC"/>
                </a:solidFill>
                <a:latin typeface="Times New Roman" panose="02020603050405020304" pitchFamily="18" charset="0"/>
                <a:cs typeface="Times New Roman" panose="02020603050405020304" pitchFamily="18" charset="0"/>
              </a:rPr>
              <a:t>lượng</a:t>
            </a:r>
            <a:r>
              <a:rPr lang="es-ES" sz="2000" dirty="0">
                <a:solidFill>
                  <a:srgbClr val="0000CC"/>
                </a:solidFill>
                <a:latin typeface="Times New Roman" panose="02020603050405020304" pitchFamily="18" charset="0"/>
                <a:cs typeface="Times New Roman" panose="02020603050405020304" pitchFamily="18" charset="0"/>
              </a:rPr>
              <a:t>: </a:t>
            </a:r>
            <a:r>
              <a:rPr lang="es-ES" sz="2000" dirty="0" smtClean="0">
                <a:solidFill>
                  <a:srgbClr val="0000CC"/>
                </a:solidFill>
                <a:latin typeface="Times New Roman" panose="02020603050405020304" pitchFamily="18" charset="0"/>
                <a:cs typeface="Times New Roman" panose="02020603050405020304" pitchFamily="18" charset="0"/>
              </a:rPr>
              <a:t>20 - 25 </a:t>
            </a:r>
            <a:r>
              <a:rPr lang="es-ES" sz="2000" dirty="0" err="1">
                <a:solidFill>
                  <a:srgbClr val="0000CC"/>
                </a:solidFill>
                <a:latin typeface="Times New Roman" panose="02020603050405020304" pitchFamily="18" charset="0"/>
                <a:cs typeface="Times New Roman" panose="02020603050405020304" pitchFamily="18" charset="0"/>
              </a:rPr>
              <a:t>trẻ</a:t>
            </a:r>
            <a:endParaRPr lang="en-US" sz="2000" dirty="0">
              <a:solidFill>
                <a:srgbClr val="0000CC"/>
              </a:solidFill>
              <a:latin typeface="Times New Roman" panose="02020603050405020304" pitchFamily="18" charset="0"/>
              <a:cs typeface="Times New Roman" panose="02020603050405020304" pitchFamily="18" charset="0"/>
            </a:endParaRPr>
          </a:p>
          <a:p>
            <a:r>
              <a:rPr lang="es-ES" sz="2000" dirty="0">
                <a:solidFill>
                  <a:srgbClr val="0000CC"/>
                </a:solidFill>
                <a:latin typeface="Times New Roman" panose="02020603050405020304" pitchFamily="18" charset="0"/>
                <a:cs typeface="Times New Roman" panose="02020603050405020304" pitchFamily="18" charset="0"/>
              </a:rPr>
              <a:t>                              </a:t>
            </a:r>
            <a:r>
              <a:rPr lang="es-ES" sz="2000" dirty="0" smtClean="0">
                <a:solidFill>
                  <a:srgbClr val="0000CC"/>
                </a:solidFill>
                <a:latin typeface="Times New Roman" panose="02020603050405020304" pitchFamily="18" charset="0"/>
                <a:cs typeface="Times New Roman" panose="02020603050405020304" pitchFamily="18" charset="0"/>
              </a:rPr>
              <a:t>  </a:t>
            </a:r>
            <a:r>
              <a:rPr lang="es-ES" sz="2000" dirty="0" err="1">
                <a:solidFill>
                  <a:srgbClr val="0000CC"/>
                </a:solidFill>
                <a:latin typeface="Times New Roman" panose="02020603050405020304" pitchFamily="18" charset="0"/>
                <a:cs typeface="Times New Roman" panose="02020603050405020304" pitchFamily="18" charset="0"/>
              </a:rPr>
              <a:t>Thời</a:t>
            </a:r>
            <a:r>
              <a:rPr lang="es-ES" sz="2000" dirty="0">
                <a:solidFill>
                  <a:srgbClr val="0000CC"/>
                </a:solidFill>
                <a:latin typeface="Times New Roman" panose="02020603050405020304" pitchFamily="18" charset="0"/>
                <a:cs typeface="Times New Roman" panose="02020603050405020304" pitchFamily="18" charset="0"/>
              </a:rPr>
              <a:t> </a:t>
            </a:r>
            <a:r>
              <a:rPr lang="es-ES" sz="2000" dirty="0" err="1">
                <a:solidFill>
                  <a:srgbClr val="0000CC"/>
                </a:solidFill>
                <a:latin typeface="Times New Roman" panose="02020603050405020304" pitchFamily="18" charset="0"/>
                <a:cs typeface="Times New Roman" panose="02020603050405020304" pitchFamily="18" charset="0"/>
              </a:rPr>
              <a:t>gian</a:t>
            </a:r>
            <a:r>
              <a:rPr lang="es-ES" sz="2000" dirty="0">
                <a:solidFill>
                  <a:srgbClr val="0000CC"/>
                </a:solidFill>
                <a:latin typeface="Times New Roman" panose="02020603050405020304" pitchFamily="18" charset="0"/>
                <a:cs typeface="Times New Roman" panose="02020603050405020304" pitchFamily="18" charset="0"/>
              </a:rPr>
              <a:t>: </a:t>
            </a:r>
            <a:r>
              <a:rPr lang="es-ES" sz="2000" dirty="0" smtClean="0">
                <a:solidFill>
                  <a:srgbClr val="0000CC"/>
                </a:solidFill>
                <a:latin typeface="Times New Roman" panose="02020603050405020304" pitchFamily="18" charset="0"/>
                <a:cs typeface="Times New Roman" panose="02020603050405020304" pitchFamily="18" charset="0"/>
              </a:rPr>
              <a:t>20 - 25 </a:t>
            </a:r>
            <a:r>
              <a:rPr lang="es-ES" sz="2000" dirty="0" err="1">
                <a:solidFill>
                  <a:srgbClr val="0000CC"/>
                </a:solidFill>
                <a:latin typeface="Times New Roman" panose="02020603050405020304" pitchFamily="18" charset="0"/>
                <a:cs typeface="Times New Roman" panose="02020603050405020304" pitchFamily="18" charset="0"/>
              </a:rPr>
              <a:t>phút</a:t>
            </a:r>
            <a:r>
              <a:rPr lang="es-ES" sz="2000" dirty="0">
                <a:solidFill>
                  <a:srgbClr val="0000CC"/>
                </a:solidFill>
                <a:latin typeface="Times New Roman" panose="02020603050405020304" pitchFamily="18" charset="0"/>
                <a:cs typeface="Times New Roman" panose="02020603050405020304" pitchFamily="18" charset="0"/>
              </a:rPr>
              <a:t> </a:t>
            </a:r>
            <a:endParaRPr lang="en-US" sz="2000" dirty="0">
              <a:solidFill>
                <a:srgbClr val="0000CC"/>
              </a:solidFill>
              <a:latin typeface="Times New Roman" panose="02020603050405020304" pitchFamily="18" charset="0"/>
              <a:cs typeface="Times New Roman" panose="02020603050405020304" pitchFamily="18" charset="0"/>
            </a:endParaRPr>
          </a:p>
          <a:p>
            <a:r>
              <a:rPr lang="es-ES" sz="2000" dirty="0">
                <a:solidFill>
                  <a:srgbClr val="0000CC"/>
                </a:solidFill>
                <a:latin typeface="Times New Roman" panose="02020603050405020304" pitchFamily="18" charset="0"/>
                <a:cs typeface="Times New Roman" panose="02020603050405020304" pitchFamily="18" charset="0"/>
              </a:rPr>
              <a:t>                                </a:t>
            </a:r>
            <a:r>
              <a:rPr lang="es-ES" sz="2000" dirty="0" err="1" smtClean="0">
                <a:solidFill>
                  <a:srgbClr val="0000CC"/>
                </a:solidFill>
                <a:latin typeface="Times New Roman" panose="02020603050405020304" pitchFamily="18" charset="0"/>
                <a:cs typeface="Times New Roman" panose="02020603050405020304" pitchFamily="18" charset="0"/>
              </a:rPr>
              <a:t>Giáo</a:t>
            </a:r>
            <a:r>
              <a:rPr lang="es-ES" sz="2000" dirty="0" smtClean="0">
                <a:solidFill>
                  <a:srgbClr val="0000CC"/>
                </a:solidFill>
                <a:latin typeface="Times New Roman" panose="02020603050405020304" pitchFamily="18" charset="0"/>
                <a:cs typeface="Times New Roman" panose="02020603050405020304" pitchFamily="18" charset="0"/>
              </a:rPr>
              <a:t> </a:t>
            </a:r>
            <a:r>
              <a:rPr lang="es-ES" sz="2000" dirty="0" err="1">
                <a:solidFill>
                  <a:srgbClr val="0000CC"/>
                </a:solidFill>
                <a:latin typeface="Times New Roman" panose="02020603050405020304" pitchFamily="18" charset="0"/>
                <a:cs typeface="Times New Roman" panose="02020603050405020304" pitchFamily="18" charset="0"/>
              </a:rPr>
              <a:t>viên</a:t>
            </a:r>
            <a:r>
              <a:rPr lang="es-ES" sz="2000" dirty="0">
                <a:solidFill>
                  <a:srgbClr val="0000CC"/>
                </a:solidFill>
                <a:latin typeface="Times New Roman" panose="02020603050405020304" pitchFamily="18" charset="0"/>
                <a:cs typeface="Times New Roman" panose="02020603050405020304" pitchFamily="18" charset="0"/>
              </a:rPr>
              <a:t>: </a:t>
            </a:r>
            <a:r>
              <a:rPr lang="vi-VN" sz="2000">
                <a:solidFill>
                  <a:srgbClr val="0000CC"/>
                </a:solidFill>
                <a:latin typeface="Times New Roman" panose="02020603050405020304" pitchFamily="18" charset="0"/>
                <a:cs typeface="Times New Roman" panose="02020603050405020304" pitchFamily="18" charset="0"/>
              </a:rPr>
              <a:t>Nguyễn </a:t>
            </a:r>
            <a:r>
              <a:rPr lang="vi-VN" sz="2000">
                <a:solidFill>
                  <a:srgbClr val="0000CC"/>
                </a:solidFill>
                <a:latin typeface="Times New Roman" panose="02020603050405020304" pitchFamily="18" charset="0"/>
                <a:cs typeface="Times New Roman" panose="02020603050405020304" pitchFamily="18" charset="0"/>
              </a:rPr>
              <a:t>Thị Phương</a:t>
            </a:r>
            <a:r>
              <a:rPr lang="es-ES" sz="2000" smtClean="0">
                <a:solidFill>
                  <a:srgbClr val="0000CC"/>
                </a:solidFill>
                <a:latin typeface="Times New Roman" panose="02020603050405020304" pitchFamily="18" charset="0"/>
                <a:cs typeface="Times New Roman" panose="02020603050405020304" pitchFamily="18" charset="0"/>
              </a:rPr>
              <a:t>                                                               </a:t>
            </a:r>
            <a:endParaRPr lang="en-US" sz="2000" dirty="0">
              <a:solidFill>
                <a:srgbClr val="002060"/>
              </a:solidFill>
              <a:latin typeface="Times New Roman" panose="02020603050405020304" pitchFamily="18" charset="0"/>
              <a:cs typeface="Times New Roman" panose="02020603050405020304" pitchFamily="18" charset="0"/>
            </a:endParaRPr>
          </a:p>
          <a:p>
            <a:endParaRPr lang="en-US" dirty="0"/>
          </a:p>
        </p:txBody>
      </p:sp>
      <p:pic>
        <p:nvPicPr>
          <p:cNvPr id="7" name="Picture 15" descr="0830js5b15daddi012pz8"/>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50824" y="4774098"/>
            <a:ext cx="1196975" cy="2026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7" descr="http://i.imgur.com/1q39D.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61642">
            <a:off x="7386638" y="-71438"/>
            <a:ext cx="1428750" cy="1428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3" descr="http://1.bp.blogspot.com/-6BvnTHzlmxk/T2LvKGBaOQI/AAAAAAAAGfE/kXbpBnvQ5bE/s1600/tink3.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50825" y="1525588"/>
            <a:ext cx="762000" cy="219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3" descr="http://1.bp.blogspot.com/-6BvnTHzlmxk/T2LvKGBaOQI/AAAAAAAAGfE/kXbpBnvQ5bE/s1600/tink3.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447800" y="2333625"/>
            <a:ext cx="762000" cy="219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3" descr="http://1.bp.blogspot.com/-6BvnTHzlmxk/T2LvKGBaOQI/AAAAAAAAGfE/kXbpBnvQ5bE/s1600/tink3.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344767" y="5074442"/>
            <a:ext cx="598833" cy="1916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3" descr="http://1.bp.blogspot.com/-6BvnTHzlmxk/T2LvKGBaOQI/AAAAAAAAGfE/kXbpBnvQ5bE/s1600/tink3.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190999" y="5181600"/>
            <a:ext cx="685801" cy="1746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3" descr="http://1.bp.blogspot.com/-6BvnTHzlmxk/T2LvKGBaOQI/AAAAAAAAGfE/kXbpBnvQ5bE/s1600/tink3.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662500" y="5074442"/>
            <a:ext cx="614100" cy="1783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21" descr="http://i.imgur.com/6egPF.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1331230">
            <a:off x="8097838" y="831850"/>
            <a:ext cx="1047750" cy="102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7" descr="http://i.imgur.com/1q39D.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61642">
            <a:off x="7783768" y="1540100"/>
            <a:ext cx="1428750" cy="1428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5" descr="http://i.imgur.com/g8KAp.gif"/>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7010400" y="5135563"/>
            <a:ext cx="1524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15" descr="0830js5b15daddi012pz8"/>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229032" y="5074442"/>
            <a:ext cx="815975" cy="1726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15" descr="http://i.imgur.com/g8KAp.gif"/>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66610" y="71733"/>
            <a:ext cx="1524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5641208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extLst>
              <a:ext uri="{28A0092B-C50C-407E-A947-70E740481C1C}">
                <a14:useLocalDpi xmlns:a14="http://schemas.microsoft.com/office/drawing/2010/main" val="0"/>
              </a:ext>
            </a:extLst>
          </a:blip>
          <a:stretch>
            <a:fillRect/>
          </a:stretch>
        </p:blipFill>
        <p:spPr>
          <a:xfrm>
            <a:off x="0" y="-13970"/>
            <a:ext cx="9159240" cy="5271770"/>
          </a:xfrm>
          <a:prstGeom prst="rect">
            <a:avLst/>
          </a:prstGeom>
        </p:spPr>
      </p:pic>
      <p:sp>
        <p:nvSpPr>
          <p:cNvPr id="5" name="TextBox 4"/>
          <p:cNvSpPr txBox="1"/>
          <p:nvPr/>
        </p:nvSpPr>
        <p:spPr>
          <a:xfrm>
            <a:off x="0" y="5257800"/>
            <a:ext cx="9144000" cy="1154162"/>
          </a:xfrm>
          <a:prstGeom prst="rect">
            <a:avLst/>
          </a:prstGeom>
          <a:noFill/>
        </p:spPr>
        <p:txBody>
          <a:bodyPr wrap="square" rtlCol="0">
            <a:spAutoFit/>
          </a:bodyPr>
          <a:lstStyle/>
          <a:p>
            <a:pPr indent="457200">
              <a:lnSpc>
                <a:spcPct val="115000"/>
              </a:lnSpc>
              <a:spcAft>
                <a:spcPts val="1000"/>
              </a:spcAft>
            </a:pPr>
            <a:r>
              <a:rPr lang="en-US" sz="3000" smtClean="0">
                <a:solidFill>
                  <a:srgbClr val="000000"/>
                </a:solidFill>
                <a:latin typeface="Times New Roman"/>
                <a:ea typeface="Calibri"/>
                <a:cs typeface="Times New Roman"/>
              </a:rPr>
              <a:t>Còn </a:t>
            </a:r>
            <a:r>
              <a:rPr lang="en-US" sz="3000">
                <a:solidFill>
                  <a:srgbClr val="000000"/>
                </a:solidFill>
                <a:latin typeface="Times New Roman"/>
                <a:ea typeface="Calibri"/>
                <a:cs typeface="Times New Roman"/>
              </a:rPr>
              <a:t>những chú Sâu Răng chúng tôi thì từ đấy không còn gì để ăn nữa nên phải chạy ra khỏi miệng Gấu con.</a:t>
            </a:r>
            <a:endParaRPr lang="en-US" sz="3000">
              <a:ea typeface="Calibri"/>
              <a:cs typeface="Times New Roman"/>
            </a:endParaRPr>
          </a:p>
        </p:txBody>
      </p:sp>
    </p:spTree>
    <p:extLst>
      <p:ext uri="{BB962C8B-B14F-4D97-AF65-F5344CB8AC3E}">
        <p14:creationId xmlns:p14="http://schemas.microsoft.com/office/powerpoint/2010/main" val="253823753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219200" y="1997838"/>
            <a:ext cx="7010400" cy="1015663"/>
          </a:xfrm>
          <a:prstGeom prst="rect">
            <a:avLst/>
          </a:prstGeom>
          <a:noFill/>
        </p:spPr>
        <p:txBody>
          <a:bodyPr wrap="squar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en-US" sz="6000" b="1" cap="all" smtClean="0">
                <a:ln/>
                <a:solidFill>
                  <a:srgbClr val="FF0000"/>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Times New Roman" panose="02020603050405020304" pitchFamily="18" charset="0"/>
                <a:cs typeface="Times New Roman" panose="02020603050405020304" pitchFamily="18" charset="0"/>
              </a:rPr>
              <a:t> </a:t>
            </a:r>
            <a:endParaRPr lang="en-US" sz="6000" b="1" cap="all" spc="0" dirty="0">
              <a:ln/>
              <a:solidFill>
                <a:srgbClr val="FF0000"/>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Times New Roman" panose="02020603050405020304" pitchFamily="18" charset="0"/>
              <a:cs typeface="Times New Roman" panose="02020603050405020304" pitchFamily="18" charset="0"/>
            </a:endParaRPr>
          </a:p>
        </p:txBody>
      </p:sp>
      <p:pic>
        <p:nvPicPr>
          <p:cNvPr id="4" name="Picture 3"/>
          <p:cNvPicPr/>
          <p:nvPr/>
        </p:nvPicPr>
        <p:blipFill>
          <a:blip r:embed="rId2">
            <a:extLst>
              <a:ext uri="{28A0092B-C50C-407E-A947-70E740481C1C}">
                <a14:useLocalDpi xmlns:a14="http://schemas.microsoft.com/office/drawing/2010/main" val="0"/>
              </a:ext>
            </a:extLst>
          </a:blip>
          <a:stretch>
            <a:fillRect/>
          </a:stretch>
        </p:blipFill>
        <p:spPr>
          <a:xfrm>
            <a:off x="-1" y="0"/>
            <a:ext cx="9147049" cy="6858000"/>
          </a:xfrm>
          <a:prstGeom prst="rect">
            <a:avLst/>
          </a:prstGeom>
          <a:ln>
            <a:noFill/>
          </a:ln>
        </p:spPr>
      </p:pic>
      <p:sp>
        <p:nvSpPr>
          <p:cNvPr id="6" name="Text Box 1"/>
          <p:cNvSpPr txBox="1"/>
          <p:nvPr/>
        </p:nvSpPr>
        <p:spPr>
          <a:xfrm>
            <a:off x="-1600200" y="200660"/>
            <a:ext cx="8439913" cy="1551940"/>
          </a:xfrm>
          <a:prstGeom prst="rect">
            <a:avLst/>
          </a:prstGeom>
          <a:noFill/>
          <a:ln>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1000"/>
              </a:spcAft>
            </a:pPr>
            <a:r>
              <a:rPr lang="en-US" sz="3500" b="1" smtClean="0">
                <a:ln w="1905" cap="flat" cmpd="sng" algn="ctr">
                  <a:solidFill>
                    <a:srgbClr val="000000"/>
                  </a:solidFill>
                  <a:prstDash val="solid"/>
                  <a:round/>
                </a:ln>
                <a:effectLst>
                  <a:outerShdw blurRad="69850" dist="43180" dir="5400000" sx="0" sy="0">
                    <a:srgbClr val="000000">
                      <a:alpha val="65000"/>
                    </a:srgbClr>
                  </a:outerShdw>
                </a:effectLst>
                <a:latin typeface="Times New Roman"/>
                <a:ea typeface="Times New Roman"/>
                <a:cs typeface="Times New Roman"/>
              </a:rPr>
              <a:t> </a:t>
            </a:r>
            <a:r>
              <a:rPr lang="en-US" sz="3500" b="1">
                <a:ln w="1905" cap="flat" cmpd="sng" algn="ctr">
                  <a:solidFill>
                    <a:srgbClr val="000000"/>
                  </a:solidFill>
                  <a:prstDash val="solid"/>
                  <a:round/>
                </a:ln>
                <a:effectLst>
                  <a:outerShdw blurRad="69850" dist="43180" dir="5400000" sx="0" sy="0">
                    <a:srgbClr val="000000">
                      <a:alpha val="65000"/>
                    </a:srgbClr>
                  </a:outerShdw>
                </a:effectLst>
                <a:latin typeface="Times New Roman"/>
                <a:ea typeface="Times New Roman"/>
                <a:cs typeface="Times New Roman"/>
              </a:rPr>
              <a:t>GẤU CON BỊ SÂU </a:t>
            </a:r>
            <a:r>
              <a:rPr lang="en-US" sz="3500" b="1" smtClean="0">
                <a:ln w="1905" cap="flat" cmpd="sng" algn="ctr">
                  <a:solidFill>
                    <a:srgbClr val="000000"/>
                  </a:solidFill>
                  <a:prstDash val="solid"/>
                  <a:round/>
                </a:ln>
                <a:effectLst>
                  <a:outerShdw blurRad="69850" dist="43180" dir="5400000" sx="0" sy="0">
                    <a:srgbClr val="000000">
                      <a:alpha val="65000"/>
                    </a:srgbClr>
                  </a:outerShdw>
                </a:effectLst>
                <a:latin typeface="Times New Roman"/>
                <a:ea typeface="Times New Roman"/>
                <a:cs typeface="Times New Roman"/>
              </a:rPr>
              <a:t>RĂNG</a:t>
            </a:r>
            <a:endParaRPr lang="en-US" sz="3500">
              <a:effectLst/>
              <a:latin typeface="Calibri"/>
              <a:ea typeface="Calibri"/>
              <a:cs typeface="Times New Roman"/>
            </a:endParaRPr>
          </a:p>
        </p:txBody>
      </p:sp>
      <p:sp>
        <p:nvSpPr>
          <p:cNvPr id="7" name="Rectangle 6"/>
          <p:cNvSpPr/>
          <p:nvPr/>
        </p:nvSpPr>
        <p:spPr>
          <a:xfrm>
            <a:off x="6519672" y="6019800"/>
            <a:ext cx="2362200" cy="721360"/>
          </a:xfrm>
          <a:prstGeom prst="rect">
            <a:avLst/>
          </a:prstGeom>
          <a:noFill/>
          <a:ln>
            <a:noFill/>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n-US" sz="1400" b="1">
                <a:effectLst/>
                <a:latin typeface="Times New Roman"/>
                <a:ea typeface="Calibri"/>
                <a:cs typeface="Times New Roman"/>
              </a:rPr>
              <a:t>NHÀ XUẤT BẢN TRẺ</a:t>
            </a:r>
            <a:endParaRPr lang="en-US" sz="1400">
              <a:effectLst/>
              <a:ea typeface="Calibri"/>
              <a:cs typeface="Times New Roman"/>
            </a:endParaRPr>
          </a:p>
        </p:txBody>
      </p:sp>
    </p:spTree>
    <p:extLst>
      <p:ext uri="{BB962C8B-B14F-4D97-AF65-F5344CB8AC3E}">
        <p14:creationId xmlns:p14="http://schemas.microsoft.com/office/powerpoint/2010/main" val="3653818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nvPr/>
        </p:nvPicPr>
        <p:blipFill rotWithShape="1">
          <a:blip r:embed="rId2">
            <a:extLst>
              <a:ext uri="{28A0092B-C50C-407E-A947-70E740481C1C}">
                <a14:useLocalDpi xmlns:a14="http://schemas.microsoft.com/office/drawing/2010/main" val="0"/>
              </a:ext>
            </a:extLst>
          </a:blip>
          <a:srcRect b="13613"/>
          <a:stretch/>
        </p:blipFill>
        <p:spPr bwMode="auto">
          <a:xfrm>
            <a:off x="0" y="0"/>
            <a:ext cx="9144000" cy="4800600"/>
          </a:xfrm>
          <a:prstGeom prst="rect">
            <a:avLst/>
          </a:prstGeom>
          <a:ln>
            <a:noFill/>
          </a:ln>
          <a:extLst>
            <a:ext uri="{53640926-AAD7-44D8-BBD7-CCE9431645EC}">
              <a14:shadowObscured xmlns:a14="http://schemas.microsoft.com/office/drawing/2010/main"/>
            </a:ext>
          </a:extLst>
        </p:spPr>
      </p:pic>
      <p:sp>
        <p:nvSpPr>
          <p:cNvPr id="2" name="TextBox 1"/>
          <p:cNvSpPr txBox="1"/>
          <p:nvPr/>
        </p:nvSpPr>
        <p:spPr>
          <a:xfrm>
            <a:off x="0" y="4724400"/>
            <a:ext cx="8991600" cy="2677656"/>
          </a:xfrm>
          <a:prstGeom prst="rect">
            <a:avLst/>
          </a:prstGeom>
          <a:noFill/>
        </p:spPr>
        <p:txBody>
          <a:bodyPr wrap="square" rtlCol="0">
            <a:spAutoFit/>
          </a:bodyPr>
          <a:lstStyle/>
          <a:p>
            <a:r>
              <a:rPr lang="en-US" sz="2700" smtClean="0">
                <a:solidFill>
                  <a:srgbClr val="000000"/>
                </a:solidFill>
                <a:latin typeface="Times New Roman"/>
                <a:ea typeface="Times New Roman"/>
                <a:cs typeface="Times New Roman"/>
              </a:rPr>
              <a:t>	Tôi </a:t>
            </a:r>
            <a:r>
              <a:rPr lang="en-US" sz="2700">
                <a:solidFill>
                  <a:srgbClr val="000000"/>
                </a:solidFill>
                <a:latin typeface="Times New Roman"/>
                <a:ea typeface="Times New Roman"/>
                <a:cs typeface="Times New Roman"/>
              </a:rPr>
              <a:t>là một con Sâu Răng, tôi sống thoải mái trong miệng một chú Gấu con. Chú Gấu này rất lười đánh răng. Ngày ngày tôi và các bạn của tôi đục khoét các kẽ răng của Gấu con để nhặt thức ăn. Món ăn mà tôi ưa thích nhất là sôcôla và bánh kẹo.</a:t>
            </a:r>
            <a:endParaRPr lang="en-US" sz="2700">
              <a:ea typeface="Calibri"/>
              <a:cs typeface="Times New Roman"/>
            </a:endParaRPr>
          </a:p>
          <a:p>
            <a:endParaRPr lang="en-US" sz="2700"/>
          </a:p>
        </p:txBody>
      </p:sp>
    </p:spTree>
    <p:extLst>
      <p:ext uri="{BB962C8B-B14F-4D97-AF65-F5344CB8AC3E}">
        <p14:creationId xmlns:p14="http://schemas.microsoft.com/office/powerpoint/2010/main" val="250175651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nvPr/>
        </p:nvPicPr>
        <p:blipFill>
          <a:blip r:embed="rId2">
            <a:extLst>
              <a:ext uri="{28A0092B-C50C-407E-A947-70E740481C1C}">
                <a14:useLocalDpi xmlns:a14="http://schemas.microsoft.com/office/drawing/2010/main" val="0"/>
              </a:ext>
            </a:extLst>
          </a:blip>
          <a:stretch>
            <a:fillRect/>
          </a:stretch>
        </p:blipFill>
        <p:spPr>
          <a:xfrm>
            <a:off x="0" y="1"/>
            <a:ext cx="9144000" cy="4572000"/>
          </a:xfrm>
          <a:prstGeom prst="rect">
            <a:avLst/>
          </a:prstGeom>
        </p:spPr>
      </p:pic>
      <p:sp>
        <p:nvSpPr>
          <p:cNvPr id="2" name="TextBox 1"/>
          <p:cNvSpPr txBox="1"/>
          <p:nvPr/>
        </p:nvSpPr>
        <p:spPr>
          <a:xfrm>
            <a:off x="25400" y="4495800"/>
            <a:ext cx="9118600" cy="2785378"/>
          </a:xfrm>
          <a:prstGeom prst="rect">
            <a:avLst/>
          </a:prstGeom>
          <a:noFill/>
        </p:spPr>
        <p:txBody>
          <a:bodyPr wrap="square" rtlCol="0">
            <a:spAutoFit/>
          </a:bodyPr>
          <a:lstStyle/>
          <a:p>
            <a:r>
              <a:rPr lang="en-US" sz="2500" smtClean="0">
                <a:solidFill>
                  <a:srgbClr val="000000"/>
                </a:solidFill>
                <a:latin typeface="Times New Roman"/>
                <a:ea typeface="Calibri"/>
                <a:cs typeface="Times New Roman"/>
              </a:rPr>
              <a:t>	Một </a:t>
            </a:r>
            <a:r>
              <a:rPr lang="en-US" sz="2500">
                <a:solidFill>
                  <a:srgbClr val="000000"/>
                </a:solidFill>
                <a:latin typeface="Times New Roman"/>
                <a:ea typeface="Calibri"/>
                <a:cs typeface="Times New Roman"/>
              </a:rPr>
              <a:t>hôm, vào ngày sinh nhật của Gấu con, các bạn của chú đến rất đông, Mèo và Thỏ mang bánh ga tô, các bạn chim mang các viên kẹo đủ màu sắc, Chó thì mang đến một hộp kẹo sôcôla, còn Rùa mang bánh bích qui... đến tặng Gấu. Gấu ta thích lắm, chú ăn rất ngon lành và không ngớt lời khen: “ Ôi ! Sao toàn thứ ngon thế này! Tôi cảm ơn các bạn”.</a:t>
            </a:r>
            <a:endParaRPr lang="en-US" sz="2500">
              <a:ea typeface="Calibri"/>
              <a:cs typeface="Times New Roman"/>
            </a:endParaRPr>
          </a:p>
          <a:p>
            <a:endParaRPr lang="en-US" sz="2500"/>
          </a:p>
        </p:txBody>
      </p:sp>
    </p:spTree>
    <p:extLst>
      <p:ext uri="{BB962C8B-B14F-4D97-AF65-F5344CB8AC3E}">
        <p14:creationId xmlns:p14="http://schemas.microsoft.com/office/powerpoint/2010/main" val="310404321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extLst>
              <a:ext uri="{28A0092B-C50C-407E-A947-70E740481C1C}">
                <a14:useLocalDpi xmlns:a14="http://schemas.microsoft.com/office/drawing/2010/main" val="0"/>
              </a:ext>
            </a:extLst>
          </a:blip>
          <a:stretch>
            <a:fillRect/>
          </a:stretch>
        </p:blipFill>
        <p:spPr>
          <a:xfrm>
            <a:off x="0" y="0"/>
            <a:ext cx="9144000" cy="4652010"/>
          </a:xfrm>
          <a:prstGeom prst="rect">
            <a:avLst/>
          </a:prstGeom>
        </p:spPr>
      </p:pic>
      <p:sp>
        <p:nvSpPr>
          <p:cNvPr id="6" name="TextBox 5"/>
          <p:cNvSpPr txBox="1"/>
          <p:nvPr/>
        </p:nvSpPr>
        <p:spPr>
          <a:xfrm>
            <a:off x="0" y="4609743"/>
            <a:ext cx="9144000" cy="2400657"/>
          </a:xfrm>
          <a:prstGeom prst="rect">
            <a:avLst/>
          </a:prstGeom>
          <a:noFill/>
        </p:spPr>
        <p:txBody>
          <a:bodyPr wrap="square" rtlCol="0">
            <a:spAutoFit/>
          </a:bodyPr>
          <a:lstStyle/>
          <a:p>
            <a:r>
              <a:rPr lang="en-US" sz="2500" smtClean="0">
                <a:solidFill>
                  <a:srgbClr val="000000"/>
                </a:solidFill>
                <a:latin typeface="Times New Roman"/>
                <a:ea typeface="Calibri"/>
                <a:cs typeface="Times New Roman"/>
              </a:rPr>
              <a:t>	Khi </a:t>
            </a:r>
            <a:r>
              <a:rPr lang="en-US" sz="2500">
                <a:solidFill>
                  <a:srgbClr val="000000"/>
                </a:solidFill>
                <a:latin typeface="Times New Roman"/>
                <a:ea typeface="Calibri"/>
                <a:cs typeface="Times New Roman"/>
              </a:rPr>
              <a:t>buổi tiệc sinh nhật đã tan, các bạn đã về hết, như thường lệ, Gấu con không đánh răng mà nhảy tót lên giường đi ngủ. Chỉ chờ có thế, chúng tôi, những con Sâu Răng nhảy ra mở tiệc linh đình, chúng tôi gặm, cậy, đục khoét những chiếc răng bám đầy bánh kẹo của Gấu con. Đêm đó Gấu con ta kêu gào thảm thiết vì đau nhức răng.</a:t>
            </a:r>
            <a:endParaRPr lang="en-US" sz="2500">
              <a:ea typeface="Calibri"/>
              <a:cs typeface="Times New Roman"/>
            </a:endParaRPr>
          </a:p>
          <a:p>
            <a:endParaRPr lang="en-US" sz="2500"/>
          </a:p>
        </p:txBody>
      </p:sp>
    </p:spTree>
    <p:extLst>
      <p:ext uri="{BB962C8B-B14F-4D97-AF65-F5344CB8AC3E}">
        <p14:creationId xmlns:p14="http://schemas.microsoft.com/office/powerpoint/2010/main" val="101148660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extLst>
              <a:ext uri="{28A0092B-C50C-407E-A947-70E740481C1C}">
                <a14:useLocalDpi xmlns:a14="http://schemas.microsoft.com/office/drawing/2010/main" val="0"/>
              </a:ext>
            </a:extLst>
          </a:blip>
          <a:stretch>
            <a:fillRect/>
          </a:stretch>
        </p:blipFill>
        <p:spPr>
          <a:xfrm>
            <a:off x="0" y="0"/>
            <a:ext cx="9144000" cy="4752340"/>
          </a:xfrm>
          <a:prstGeom prst="rect">
            <a:avLst/>
          </a:prstGeom>
        </p:spPr>
      </p:pic>
      <p:sp>
        <p:nvSpPr>
          <p:cNvPr id="6" name="TextBox 5"/>
          <p:cNvSpPr txBox="1"/>
          <p:nvPr/>
        </p:nvSpPr>
        <p:spPr>
          <a:xfrm>
            <a:off x="0" y="4589366"/>
            <a:ext cx="9144000" cy="2268634"/>
          </a:xfrm>
          <a:prstGeom prst="rect">
            <a:avLst/>
          </a:prstGeom>
          <a:noFill/>
        </p:spPr>
        <p:txBody>
          <a:bodyPr wrap="square" rtlCol="0">
            <a:spAutoFit/>
          </a:bodyPr>
          <a:lstStyle/>
          <a:p>
            <a:pPr indent="457200">
              <a:lnSpc>
                <a:spcPct val="115000"/>
              </a:lnSpc>
              <a:spcAft>
                <a:spcPts val="1000"/>
              </a:spcAft>
            </a:pPr>
            <a:r>
              <a:rPr lang="en-US" sz="2500">
                <a:solidFill>
                  <a:srgbClr val="000000"/>
                </a:solidFill>
                <a:latin typeface="Times New Roman"/>
                <a:ea typeface="Calibri"/>
                <a:cs typeface="Times New Roman"/>
              </a:rPr>
              <a:t>Hôm sau, Gấu mẹ phải đưa Gấu con đến bác sĩ khám bệnh. Bác sĩ bảo: “Này Gấu con, răng cháu sâu nhiều quá, phải chữa ngay thôi. Nếu để lâu sẽ bị sún hết đấy. Cháu nhớ là không nên ăn nhiều bánh kẹo, nhất là vào buổi tối. Hằng ngày phải đánh răng trước khi đi ngủ và sau khi ngủ dậy.</a:t>
            </a:r>
            <a:endParaRPr lang="en-US" sz="2500">
              <a:ea typeface="Calibri"/>
              <a:cs typeface="Times New Roman"/>
            </a:endParaRPr>
          </a:p>
        </p:txBody>
      </p:sp>
    </p:spTree>
    <p:extLst>
      <p:ext uri="{BB962C8B-B14F-4D97-AF65-F5344CB8AC3E}">
        <p14:creationId xmlns:p14="http://schemas.microsoft.com/office/powerpoint/2010/main" val="348314588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rotWithShape="1">
          <a:blip r:embed="rId2">
            <a:extLst>
              <a:ext uri="{28A0092B-C50C-407E-A947-70E740481C1C}">
                <a14:useLocalDpi xmlns:a14="http://schemas.microsoft.com/office/drawing/2010/main" val="0"/>
              </a:ext>
            </a:extLst>
          </a:blip>
          <a:srcRect r="911"/>
          <a:stretch/>
        </p:blipFill>
        <p:spPr bwMode="auto">
          <a:xfrm>
            <a:off x="0" y="15240"/>
            <a:ext cx="9144000" cy="4556760"/>
          </a:xfrm>
          <a:prstGeom prst="rect">
            <a:avLst/>
          </a:prstGeom>
          <a:ln>
            <a:noFill/>
          </a:ln>
          <a:extLst>
            <a:ext uri="{53640926-AAD7-44D8-BBD7-CCE9431645EC}">
              <a14:shadowObscured xmlns:a14="http://schemas.microsoft.com/office/drawing/2010/main"/>
            </a:ext>
          </a:extLst>
        </p:spPr>
      </p:pic>
      <p:sp>
        <p:nvSpPr>
          <p:cNvPr id="7" name="TextBox 6"/>
          <p:cNvSpPr txBox="1"/>
          <p:nvPr/>
        </p:nvSpPr>
        <p:spPr>
          <a:xfrm>
            <a:off x="-15240" y="4541520"/>
            <a:ext cx="9159240" cy="2268634"/>
          </a:xfrm>
          <a:prstGeom prst="rect">
            <a:avLst/>
          </a:prstGeom>
          <a:noFill/>
        </p:spPr>
        <p:txBody>
          <a:bodyPr wrap="square" rtlCol="0">
            <a:spAutoFit/>
          </a:bodyPr>
          <a:lstStyle/>
          <a:p>
            <a:pPr indent="457200">
              <a:lnSpc>
                <a:spcPct val="115000"/>
              </a:lnSpc>
              <a:spcAft>
                <a:spcPts val="1000"/>
              </a:spcAft>
            </a:pPr>
            <a:r>
              <a:rPr lang="en-US" sz="2500">
                <a:solidFill>
                  <a:srgbClr val="000000"/>
                </a:solidFill>
                <a:latin typeface="Times New Roman"/>
                <a:ea typeface="Calibri"/>
                <a:cs typeface="Times New Roman"/>
              </a:rPr>
              <a:t>Nhờ lời bác sĩ dặn, ngày nào Gấu con cũng chăm chỉ đánh răng. Chú đánh răng rất cẩn thận, đánh mặt trước, mặt sau của răng theo đúng lời dặn của bác sĩ làm cho răng trắng bóng. Gấu con không ăn nhiều bánh kẹo mà ăn nhiều các chất bổ khác như thịt, cá, trứng, sữa, rau quả tươi, nên răng của chú ngày càng trở lên chắc và khoẻ hơn.</a:t>
            </a:r>
            <a:endParaRPr lang="en-US" sz="2500">
              <a:ea typeface="Calibri"/>
              <a:cs typeface="Times New Roman"/>
            </a:endParaRPr>
          </a:p>
        </p:txBody>
      </p:sp>
    </p:spTree>
    <p:extLst>
      <p:ext uri="{BB962C8B-B14F-4D97-AF65-F5344CB8AC3E}">
        <p14:creationId xmlns:p14="http://schemas.microsoft.com/office/powerpoint/2010/main" val="314907254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extLst>
              <a:ext uri="{28A0092B-C50C-407E-A947-70E740481C1C}">
                <a14:useLocalDpi xmlns:a14="http://schemas.microsoft.com/office/drawing/2010/main" val="0"/>
              </a:ext>
            </a:extLst>
          </a:blip>
          <a:stretch>
            <a:fillRect/>
          </a:stretch>
        </p:blipFill>
        <p:spPr>
          <a:xfrm>
            <a:off x="0" y="-13970"/>
            <a:ext cx="9159240" cy="5271770"/>
          </a:xfrm>
          <a:prstGeom prst="rect">
            <a:avLst/>
          </a:prstGeom>
        </p:spPr>
      </p:pic>
      <p:sp>
        <p:nvSpPr>
          <p:cNvPr id="5" name="TextBox 4"/>
          <p:cNvSpPr txBox="1"/>
          <p:nvPr/>
        </p:nvSpPr>
        <p:spPr>
          <a:xfrm>
            <a:off x="0" y="5257800"/>
            <a:ext cx="9144000" cy="1154162"/>
          </a:xfrm>
          <a:prstGeom prst="rect">
            <a:avLst/>
          </a:prstGeom>
          <a:noFill/>
        </p:spPr>
        <p:txBody>
          <a:bodyPr wrap="square" rtlCol="0">
            <a:spAutoFit/>
          </a:bodyPr>
          <a:lstStyle/>
          <a:p>
            <a:pPr indent="457200">
              <a:lnSpc>
                <a:spcPct val="115000"/>
              </a:lnSpc>
              <a:spcAft>
                <a:spcPts val="1000"/>
              </a:spcAft>
            </a:pPr>
            <a:r>
              <a:rPr lang="en-US" sz="3000" smtClean="0">
                <a:solidFill>
                  <a:srgbClr val="000000"/>
                </a:solidFill>
                <a:latin typeface="Times New Roman"/>
                <a:ea typeface="Calibri"/>
                <a:cs typeface="Times New Roman"/>
              </a:rPr>
              <a:t>Còn </a:t>
            </a:r>
            <a:r>
              <a:rPr lang="en-US" sz="3000">
                <a:solidFill>
                  <a:srgbClr val="000000"/>
                </a:solidFill>
                <a:latin typeface="Times New Roman"/>
                <a:ea typeface="Calibri"/>
                <a:cs typeface="Times New Roman"/>
              </a:rPr>
              <a:t>những chú Sâu Răng chúng tôi thì từ đấy không còn gì để ăn nữa nên phải chạy ra khỏi miệng Gấu con.</a:t>
            </a:r>
            <a:endParaRPr lang="en-US" sz="3000">
              <a:ea typeface="Calibri"/>
              <a:cs typeface="Times New Roman"/>
            </a:endParaRPr>
          </a:p>
        </p:txBody>
      </p:sp>
    </p:spTree>
    <p:extLst>
      <p:ext uri="{BB962C8B-B14F-4D97-AF65-F5344CB8AC3E}">
        <p14:creationId xmlns:p14="http://schemas.microsoft.com/office/powerpoint/2010/main" val="93909601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Truyện ngụ ngôn - Gấu con bị sâu răng - Terrabook.mp4">
            <a:hlinkClick r:id="" action="ppaction://media"/>
          </p:cNvPr>
          <p:cNvPicPr>
            <a:picLocks noChangeAspect="1"/>
          </p:cNvPicPr>
          <p:nvPr>
            <a:videoFile r:link="rId1"/>
            <p:extLst>
              <p:ext uri="{DAA4B4D4-6D71-4841-9C94-3DE7FCFB9230}">
                <p14:media xmlns:p14="http://schemas.microsoft.com/office/powerpoint/2010/main" r:embed="rId2">
                  <p14:trim st="8350.8832"/>
                </p14:media>
              </p:ext>
            </p:extLst>
          </p:nvPr>
        </p:nvPicPr>
        <p:blipFill>
          <a:blip r:embed="rId4"/>
          <a:stretch>
            <a:fillRect/>
          </a:stretch>
        </p:blipFill>
        <p:spPr>
          <a:xfrm rot="10800000" flipV="1">
            <a:off x="0" y="-28575"/>
            <a:ext cx="9144000" cy="6572249"/>
          </a:xfrm>
          <a:prstGeom prst="rect">
            <a:avLst/>
          </a:prstGeom>
        </p:spPr>
      </p:pic>
    </p:spTree>
    <p:extLst>
      <p:ext uri="{BB962C8B-B14F-4D97-AF65-F5344CB8AC3E}">
        <p14:creationId xmlns:p14="http://schemas.microsoft.com/office/powerpoint/2010/main" val="2137162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endParaRPr lang="en-US" altLang="en-US" smtClean="0"/>
          </a:p>
        </p:txBody>
      </p:sp>
      <p:pic>
        <p:nvPicPr>
          <p:cNvPr id="7171" name="Picture 4"/>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p:spPr>
      </p:pic>
      <p:pic>
        <p:nvPicPr>
          <p:cNvPr id="7172" name="Picture 10"/>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2743200"/>
            <a:ext cx="1905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3" name="Picture 1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3048000"/>
            <a:ext cx="1905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4" name="Picture 12"/>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2895600"/>
            <a:ext cx="1905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5" name="Picture 13"/>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3048000"/>
            <a:ext cx="1905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6" name="Picture 14"/>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33400" y="2971800"/>
            <a:ext cx="1905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7" name="Picture 15"/>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762000"/>
            <a:ext cx="142875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8" name="Picture 17"/>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629400" y="0"/>
            <a:ext cx="3429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9" name="Picture 23"/>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895600"/>
            <a:ext cx="1905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0" name="Picture 25"/>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990600" y="2590800"/>
            <a:ext cx="1905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WordArt 6"/>
          <p:cNvSpPr>
            <a:spLocks noChangeArrowheads="1" noChangeShapeType="1" noTextEdit="1"/>
          </p:cNvSpPr>
          <p:nvPr/>
        </p:nvSpPr>
        <p:spPr bwMode="auto">
          <a:xfrm>
            <a:off x="1928813" y="928688"/>
            <a:ext cx="5857875" cy="1198562"/>
          </a:xfrm>
          <a:prstGeom prst="rect">
            <a:avLst/>
          </a:prstGeom>
        </p:spPr>
        <p:txBody>
          <a:bodyPr wrap="none" fromWordArt="1">
            <a:prstTxWarp prst="textDeflate">
              <a:avLst>
                <a:gd name="adj" fmla="val 26227"/>
              </a:avLst>
            </a:prstTxWarp>
          </a:bodyPr>
          <a:lstStyle/>
          <a:p>
            <a:pPr algn="ctr"/>
            <a:r>
              <a:rPr lang="en-US" sz="3600" kern="10">
                <a:ln w="9525">
                  <a:solidFill>
                    <a:srgbClr val="000000"/>
                  </a:solidFill>
                  <a:round/>
                  <a:headEnd/>
                  <a:tailEnd/>
                </a:ln>
                <a:solidFill>
                  <a:srgbClr val="000080"/>
                </a:solidFill>
                <a:latin typeface="Times New Roman"/>
                <a:cs typeface="Times New Roman"/>
              </a:rPr>
              <a:t>GIỜ HỌC KẾT THÚC</a:t>
            </a:r>
          </a:p>
        </p:txBody>
      </p:sp>
      <p:pic>
        <p:nvPicPr>
          <p:cNvPr id="7182" name="Picture 7" descr="http://i.imgur.com/qPRDr.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344738" y="2117725"/>
            <a:ext cx="2155825" cy="191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83" name="WordArt 5"/>
          <p:cNvSpPr>
            <a:spLocks noChangeArrowheads="1" noChangeShapeType="1" noTextEdit="1"/>
          </p:cNvSpPr>
          <p:nvPr/>
        </p:nvSpPr>
        <p:spPr bwMode="auto">
          <a:xfrm>
            <a:off x="1249363" y="2728913"/>
            <a:ext cx="7216775" cy="1857375"/>
          </a:xfrm>
          <a:prstGeom prst="rect">
            <a:avLst/>
          </a:prstGeom>
        </p:spPr>
        <p:txBody>
          <a:bodyPr spcFirstLastPara="1" wrap="none" fromWordArt="1">
            <a:prstTxWarp prst="textArchDown">
              <a:avLst>
                <a:gd name="adj" fmla="val 54472"/>
              </a:avLst>
            </a:prstTxWarp>
          </a:bodyPr>
          <a:lstStyle/>
          <a:p>
            <a:pPr algn="ctr"/>
            <a:r>
              <a:rPr lang="en-US" sz="3600" b="1" kern="10">
                <a:ln w="12700">
                  <a:solidFill>
                    <a:srgbClr val="EAEAEA"/>
                  </a:solidFill>
                  <a:round/>
                  <a:headEnd/>
                  <a:tailEnd/>
                </a:ln>
                <a:solidFill>
                  <a:srgbClr val="800080"/>
                </a:solidFill>
                <a:effectLst>
                  <a:outerShdw dist="35921" dir="2700000" sy="50000" kx="2115830" algn="bl" rotWithShape="0">
                    <a:srgbClr val="C0C0C0">
                      <a:alpha val="79999"/>
                    </a:srgbClr>
                  </a:outerShdw>
                </a:effectLst>
                <a:latin typeface="Times New Roman"/>
                <a:cs typeface="Times New Roman"/>
              </a:rPr>
              <a:t>CHÚC CÁC BÉ HỌC GIỎI</a:t>
            </a:r>
          </a:p>
        </p:txBody>
      </p:sp>
    </p:spTree>
    <p:extLst>
      <p:ext uri="{BB962C8B-B14F-4D97-AF65-F5344CB8AC3E}">
        <p14:creationId xmlns:p14="http://schemas.microsoft.com/office/powerpoint/2010/main" val="41969144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heckerboard(across)">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2819400" cy="6882581"/>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14601" y="-381000"/>
            <a:ext cx="6629400" cy="1476375"/>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62201" y="5715000"/>
            <a:ext cx="6941574" cy="1476375"/>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5695950" y="2738437"/>
            <a:ext cx="6238875" cy="1476375"/>
          </a:xfrm>
          <a:prstGeom prst="rect">
            <a:avLst/>
          </a:prstGeom>
        </p:spPr>
      </p:pic>
      <p:sp>
        <p:nvSpPr>
          <p:cNvPr id="10" name="Rectangle 9"/>
          <p:cNvSpPr/>
          <p:nvPr/>
        </p:nvSpPr>
        <p:spPr>
          <a:xfrm>
            <a:off x="2601862" y="2514600"/>
            <a:ext cx="5577296" cy="92333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5400" b="1" cap="all" dirty="0" smtClean="0">
                <a:ln w="0"/>
                <a:solidFill>
                  <a:srgbClr val="FF0000"/>
                </a:solidFill>
                <a:effectLst>
                  <a:reflection blurRad="12700" stA="50000" endPos="50000" dist="5000" dir="5400000" sy="-100000" rotWithShape="0"/>
                </a:effectLst>
              </a:rPr>
              <a:t>ỔN ĐỊNH TỔ CHỨC</a:t>
            </a:r>
            <a:endParaRPr lang="en-US" sz="5400" b="1" cap="all" spc="0" dirty="0">
              <a:ln w="0"/>
              <a:solidFill>
                <a:srgbClr val="FF0000"/>
              </a:solidFill>
              <a:effectLst>
                <a:reflection blurRad="12700" stA="50000" endPos="50000" dist="5000" dir="5400000" sy="-100000" rotWithShape="0"/>
              </a:effectLst>
            </a:endParaRPr>
          </a:p>
        </p:txBody>
      </p:sp>
      <p:pic>
        <p:nvPicPr>
          <p:cNvPr id="11" name="Picture 15" descr="ani_comicbird"/>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2971800" y="4244436"/>
            <a:ext cx="2667000" cy="141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5" descr="ani_comicbird"/>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4702252" y="838200"/>
            <a:ext cx="2667000" cy="141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Bảo An – Bé Tập Đánh Răng.mp3">
            <a:hlinkClick r:id="" action="ppaction://media"/>
          </p:cNvPr>
          <p:cNvPicPr>
            <a:picLocks noChangeAspect="1"/>
          </p:cNvPicPr>
          <p:nvPr>
            <a:audioFile r:link="rId1"/>
            <p:extLst>
              <p:ext uri="{DAA4B4D4-6D71-4841-9C94-3DE7FCFB9230}">
                <p14:media xmlns:p14="http://schemas.microsoft.com/office/powerpoint/2010/main" r:embed="rId2">
                  <p14:trim st="17027.5056" end="220676.4752"/>
                </p14:media>
              </p:ext>
            </p:extLst>
          </p:nvPr>
        </p:nvPicPr>
        <p:blipFill>
          <a:blip r:embed="rId7"/>
          <a:stretch>
            <a:fillRect/>
          </a:stretch>
        </p:blipFill>
        <p:spPr>
          <a:xfrm>
            <a:off x="6172200" y="4649028"/>
            <a:ext cx="609600" cy="609600"/>
          </a:xfrm>
          <a:prstGeom prst="rect">
            <a:avLst/>
          </a:prstGeom>
        </p:spPr>
      </p:pic>
    </p:spTree>
    <p:extLst>
      <p:ext uri="{BB962C8B-B14F-4D97-AF65-F5344CB8AC3E}">
        <p14:creationId xmlns:p14="http://schemas.microsoft.com/office/powerpoint/2010/main" val="2045954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67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219200" y="1997838"/>
            <a:ext cx="7010400" cy="1015663"/>
          </a:xfrm>
          <a:prstGeom prst="rect">
            <a:avLst/>
          </a:prstGeom>
          <a:noFill/>
        </p:spPr>
        <p:txBody>
          <a:bodyPr wrap="squar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en-US" sz="6000" b="1" cap="all" smtClean="0">
                <a:ln/>
                <a:solidFill>
                  <a:srgbClr val="FF0000"/>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Times New Roman" panose="02020603050405020304" pitchFamily="18" charset="0"/>
                <a:cs typeface="Times New Roman" panose="02020603050405020304" pitchFamily="18" charset="0"/>
              </a:rPr>
              <a:t> </a:t>
            </a:r>
            <a:endParaRPr lang="en-US" sz="6000" b="1" cap="all" spc="0" dirty="0">
              <a:ln/>
              <a:solidFill>
                <a:srgbClr val="FF0000"/>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Times New Roman" panose="02020603050405020304" pitchFamily="18" charset="0"/>
              <a:cs typeface="Times New Roman" panose="02020603050405020304" pitchFamily="18" charset="0"/>
            </a:endParaRPr>
          </a:p>
        </p:txBody>
      </p:sp>
      <p:pic>
        <p:nvPicPr>
          <p:cNvPr id="4" name="Picture 3"/>
          <p:cNvPicPr/>
          <p:nvPr/>
        </p:nvPicPr>
        <p:blipFill>
          <a:blip r:embed="rId4">
            <a:extLst>
              <a:ext uri="{28A0092B-C50C-407E-A947-70E740481C1C}">
                <a14:useLocalDpi xmlns:a14="http://schemas.microsoft.com/office/drawing/2010/main" val="0"/>
              </a:ext>
            </a:extLst>
          </a:blip>
          <a:stretch>
            <a:fillRect/>
          </a:stretch>
        </p:blipFill>
        <p:spPr>
          <a:xfrm>
            <a:off x="-1" y="0"/>
            <a:ext cx="9147049" cy="6858000"/>
          </a:xfrm>
          <a:prstGeom prst="rect">
            <a:avLst/>
          </a:prstGeom>
          <a:ln>
            <a:noFill/>
          </a:ln>
        </p:spPr>
      </p:pic>
      <p:sp>
        <p:nvSpPr>
          <p:cNvPr id="6" name="Text Box 1"/>
          <p:cNvSpPr txBox="1"/>
          <p:nvPr/>
        </p:nvSpPr>
        <p:spPr>
          <a:xfrm>
            <a:off x="-1277113" y="200660"/>
            <a:ext cx="8439913" cy="1551940"/>
          </a:xfrm>
          <a:prstGeom prst="rect">
            <a:avLst/>
          </a:prstGeom>
          <a:noFill/>
          <a:ln>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1000"/>
              </a:spcAft>
            </a:pPr>
            <a:r>
              <a:rPr lang="en-US" sz="3500" b="1" smtClean="0">
                <a:ln w="1905" cap="flat" cmpd="sng" algn="ctr">
                  <a:solidFill>
                    <a:srgbClr val="000000"/>
                  </a:solidFill>
                  <a:prstDash val="solid"/>
                  <a:round/>
                </a:ln>
                <a:effectLst>
                  <a:outerShdw blurRad="69850" dist="43180" dir="5400000" sx="0" sy="0">
                    <a:srgbClr val="000000">
                      <a:alpha val="65000"/>
                    </a:srgbClr>
                  </a:outerShdw>
                </a:effectLst>
                <a:latin typeface="Times New Roman"/>
                <a:ea typeface="Times New Roman"/>
                <a:cs typeface="Times New Roman"/>
              </a:rPr>
              <a:t> </a:t>
            </a:r>
            <a:r>
              <a:rPr lang="en-US" sz="3500" b="1">
                <a:ln w="1905" cap="flat" cmpd="sng" algn="ctr">
                  <a:solidFill>
                    <a:srgbClr val="000000"/>
                  </a:solidFill>
                  <a:prstDash val="solid"/>
                  <a:round/>
                </a:ln>
                <a:effectLst>
                  <a:outerShdw blurRad="69850" dist="43180" dir="5400000" sx="0" sy="0">
                    <a:srgbClr val="000000">
                      <a:alpha val="65000"/>
                    </a:srgbClr>
                  </a:outerShdw>
                </a:effectLst>
                <a:latin typeface="Times New Roman"/>
                <a:ea typeface="Times New Roman"/>
                <a:cs typeface="Times New Roman"/>
              </a:rPr>
              <a:t>GẤU CON BỊ SÂU </a:t>
            </a:r>
            <a:r>
              <a:rPr lang="en-US" sz="3500" b="1" smtClean="0">
                <a:ln w="1905" cap="flat" cmpd="sng" algn="ctr">
                  <a:solidFill>
                    <a:srgbClr val="000000"/>
                  </a:solidFill>
                  <a:prstDash val="solid"/>
                  <a:round/>
                </a:ln>
                <a:effectLst>
                  <a:outerShdw blurRad="69850" dist="43180" dir="5400000" sx="0" sy="0">
                    <a:srgbClr val="000000">
                      <a:alpha val="65000"/>
                    </a:srgbClr>
                  </a:outerShdw>
                </a:effectLst>
                <a:latin typeface="Times New Roman"/>
                <a:ea typeface="Times New Roman"/>
                <a:cs typeface="Times New Roman"/>
              </a:rPr>
              <a:t>RĂNG</a:t>
            </a:r>
            <a:endParaRPr lang="en-US" sz="3500">
              <a:effectLst/>
              <a:latin typeface="Calibri"/>
              <a:ea typeface="Calibri"/>
              <a:cs typeface="Times New Roman"/>
            </a:endParaRPr>
          </a:p>
        </p:txBody>
      </p:sp>
      <p:sp>
        <p:nvSpPr>
          <p:cNvPr id="7" name="Rectangle 6"/>
          <p:cNvSpPr/>
          <p:nvPr/>
        </p:nvSpPr>
        <p:spPr>
          <a:xfrm>
            <a:off x="6519672" y="6019800"/>
            <a:ext cx="2362200" cy="721360"/>
          </a:xfrm>
          <a:prstGeom prst="rect">
            <a:avLst/>
          </a:prstGeom>
          <a:noFill/>
          <a:ln>
            <a:noFill/>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n-US" sz="1400" b="1">
                <a:effectLst/>
                <a:latin typeface="Times New Roman"/>
                <a:ea typeface="Calibri"/>
                <a:cs typeface="Times New Roman"/>
              </a:rPr>
              <a:t>NHÀ XUẤT BẢN TRẺ</a:t>
            </a:r>
            <a:endParaRPr lang="en-US" sz="1400">
              <a:effectLst/>
              <a:ea typeface="Calibri"/>
              <a:cs typeface="Times New Roman"/>
            </a:endParaRPr>
          </a:p>
        </p:txBody>
      </p:sp>
      <p:pic>
        <p:nvPicPr>
          <p:cNvPr id="3" name="nhac nen gau con bi sau rang.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124200" y="6162040"/>
            <a:ext cx="609600" cy="609600"/>
          </a:xfrm>
          <a:prstGeom prst="rect">
            <a:avLst/>
          </a:prstGeom>
        </p:spPr>
      </p:pic>
    </p:spTree>
    <p:extLst>
      <p:ext uri="{BB962C8B-B14F-4D97-AF65-F5344CB8AC3E}">
        <p14:creationId xmlns:p14="http://schemas.microsoft.com/office/powerpoint/2010/main" val="2444804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7777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3"/>
                </p:tgtEl>
              </p:cMediaNode>
            </p:audio>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r="2133"/>
          <a:stretch/>
        </p:blipFill>
        <p:spPr>
          <a:xfrm>
            <a:off x="0" y="0"/>
            <a:ext cx="9144000" cy="6858000"/>
          </a:xfrm>
          <a:prstGeom prst="rect">
            <a:avLst/>
          </a:prstGeom>
        </p:spPr>
      </p:pic>
    </p:spTree>
    <p:extLst>
      <p:ext uri="{BB962C8B-B14F-4D97-AF65-F5344CB8AC3E}">
        <p14:creationId xmlns:p14="http://schemas.microsoft.com/office/powerpoint/2010/main" val="303500770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nvPr/>
        </p:nvPicPr>
        <p:blipFill rotWithShape="1">
          <a:blip r:embed="rId2">
            <a:extLst>
              <a:ext uri="{28A0092B-C50C-407E-A947-70E740481C1C}">
                <a14:useLocalDpi xmlns:a14="http://schemas.microsoft.com/office/drawing/2010/main" val="0"/>
              </a:ext>
            </a:extLst>
          </a:blip>
          <a:srcRect b="13613"/>
          <a:stretch/>
        </p:blipFill>
        <p:spPr bwMode="auto">
          <a:xfrm>
            <a:off x="0" y="0"/>
            <a:ext cx="9144000" cy="4800600"/>
          </a:xfrm>
          <a:prstGeom prst="rect">
            <a:avLst/>
          </a:prstGeom>
          <a:ln>
            <a:noFill/>
          </a:ln>
          <a:extLst>
            <a:ext uri="{53640926-AAD7-44D8-BBD7-CCE9431645EC}">
              <a14:shadowObscured xmlns:a14="http://schemas.microsoft.com/office/drawing/2010/main"/>
            </a:ext>
          </a:extLst>
        </p:spPr>
      </p:pic>
      <p:sp>
        <p:nvSpPr>
          <p:cNvPr id="2" name="TextBox 1"/>
          <p:cNvSpPr txBox="1"/>
          <p:nvPr/>
        </p:nvSpPr>
        <p:spPr>
          <a:xfrm>
            <a:off x="0" y="4724400"/>
            <a:ext cx="8991600" cy="2677656"/>
          </a:xfrm>
          <a:prstGeom prst="rect">
            <a:avLst/>
          </a:prstGeom>
          <a:noFill/>
        </p:spPr>
        <p:txBody>
          <a:bodyPr wrap="square" rtlCol="0">
            <a:spAutoFit/>
          </a:bodyPr>
          <a:lstStyle/>
          <a:p>
            <a:r>
              <a:rPr lang="en-US" sz="2700" smtClean="0">
                <a:solidFill>
                  <a:srgbClr val="000000"/>
                </a:solidFill>
                <a:latin typeface="Times New Roman"/>
                <a:ea typeface="Times New Roman"/>
                <a:cs typeface="Times New Roman"/>
              </a:rPr>
              <a:t>	Tôi </a:t>
            </a:r>
            <a:r>
              <a:rPr lang="en-US" sz="2700">
                <a:solidFill>
                  <a:srgbClr val="000000"/>
                </a:solidFill>
                <a:latin typeface="Times New Roman"/>
                <a:ea typeface="Times New Roman"/>
                <a:cs typeface="Times New Roman"/>
              </a:rPr>
              <a:t>là một con Sâu Răng, tôi sống thoải mái trong miệng một chú Gấu con. Chú Gấu này rất lười đánh răng. Ngày ngày tôi và các bạn của tôi đục khoét các kẽ răng của Gấu con để nhặt thức ăn. Món ăn mà tôi ưa thích nhất là sôcôla và bánh kẹo.</a:t>
            </a:r>
            <a:endParaRPr lang="en-US" sz="2700">
              <a:ea typeface="Calibri"/>
              <a:cs typeface="Times New Roman"/>
            </a:endParaRPr>
          </a:p>
          <a:p>
            <a:endParaRPr lang="en-US" sz="2700"/>
          </a:p>
        </p:txBody>
      </p:sp>
    </p:spTree>
    <p:extLst>
      <p:ext uri="{BB962C8B-B14F-4D97-AF65-F5344CB8AC3E}">
        <p14:creationId xmlns:p14="http://schemas.microsoft.com/office/powerpoint/2010/main" val="230382506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nvPr/>
        </p:nvPicPr>
        <p:blipFill>
          <a:blip r:embed="rId2">
            <a:extLst>
              <a:ext uri="{28A0092B-C50C-407E-A947-70E740481C1C}">
                <a14:useLocalDpi xmlns:a14="http://schemas.microsoft.com/office/drawing/2010/main" val="0"/>
              </a:ext>
            </a:extLst>
          </a:blip>
          <a:stretch>
            <a:fillRect/>
          </a:stretch>
        </p:blipFill>
        <p:spPr>
          <a:xfrm>
            <a:off x="0" y="1"/>
            <a:ext cx="9144000" cy="4572000"/>
          </a:xfrm>
          <a:prstGeom prst="rect">
            <a:avLst/>
          </a:prstGeom>
        </p:spPr>
      </p:pic>
      <p:sp>
        <p:nvSpPr>
          <p:cNvPr id="2" name="TextBox 1"/>
          <p:cNvSpPr txBox="1"/>
          <p:nvPr/>
        </p:nvSpPr>
        <p:spPr>
          <a:xfrm>
            <a:off x="25400" y="4495800"/>
            <a:ext cx="9118600" cy="2785378"/>
          </a:xfrm>
          <a:prstGeom prst="rect">
            <a:avLst/>
          </a:prstGeom>
          <a:noFill/>
        </p:spPr>
        <p:txBody>
          <a:bodyPr wrap="square" rtlCol="0">
            <a:spAutoFit/>
          </a:bodyPr>
          <a:lstStyle/>
          <a:p>
            <a:r>
              <a:rPr lang="en-US" sz="2500" smtClean="0">
                <a:solidFill>
                  <a:srgbClr val="000000"/>
                </a:solidFill>
                <a:latin typeface="Times New Roman"/>
                <a:ea typeface="Calibri"/>
                <a:cs typeface="Times New Roman"/>
              </a:rPr>
              <a:t>	Một </a:t>
            </a:r>
            <a:r>
              <a:rPr lang="en-US" sz="2500">
                <a:solidFill>
                  <a:srgbClr val="000000"/>
                </a:solidFill>
                <a:latin typeface="Times New Roman"/>
                <a:ea typeface="Calibri"/>
                <a:cs typeface="Times New Roman"/>
              </a:rPr>
              <a:t>hôm, vào ngày sinh nhật của Gấu con, các bạn của chú đến rất đông, Mèo và Thỏ mang bánh ga tô, các bạn chim mang các viên kẹo đủ màu sắc, Chó thì mang đến một hộp kẹo sôcôla, còn Rùa mang bánh bích qui... đến tặng Gấu. Gấu ta thích lắm, chú ăn rất ngon lành và không ngớt lời khen: “ Ôi ! Sao toàn thứ ngon thế này! Tôi cảm ơn các bạn”.</a:t>
            </a:r>
            <a:endParaRPr lang="en-US" sz="2500">
              <a:ea typeface="Calibri"/>
              <a:cs typeface="Times New Roman"/>
            </a:endParaRPr>
          </a:p>
          <a:p>
            <a:endParaRPr lang="en-US" sz="2500"/>
          </a:p>
        </p:txBody>
      </p:sp>
    </p:spTree>
    <p:extLst>
      <p:ext uri="{BB962C8B-B14F-4D97-AF65-F5344CB8AC3E}">
        <p14:creationId xmlns:p14="http://schemas.microsoft.com/office/powerpoint/2010/main" val="250132530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extLst>
              <a:ext uri="{28A0092B-C50C-407E-A947-70E740481C1C}">
                <a14:useLocalDpi xmlns:a14="http://schemas.microsoft.com/office/drawing/2010/main" val="0"/>
              </a:ext>
            </a:extLst>
          </a:blip>
          <a:stretch>
            <a:fillRect/>
          </a:stretch>
        </p:blipFill>
        <p:spPr>
          <a:xfrm>
            <a:off x="0" y="0"/>
            <a:ext cx="9144000" cy="4652010"/>
          </a:xfrm>
          <a:prstGeom prst="rect">
            <a:avLst/>
          </a:prstGeom>
        </p:spPr>
      </p:pic>
      <p:sp>
        <p:nvSpPr>
          <p:cNvPr id="6" name="TextBox 5"/>
          <p:cNvSpPr txBox="1"/>
          <p:nvPr/>
        </p:nvSpPr>
        <p:spPr>
          <a:xfrm>
            <a:off x="0" y="4609743"/>
            <a:ext cx="9144000" cy="2400657"/>
          </a:xfrm>
          <a:prstGeom prst="rect">
            <a:avLst/>
          </a:prstGeom>
          <a:noFill/>
        </p:spPr>
        <p:txBody>
          <a:bodyPr wrap="square" rtlCol="0">
            <a:spAutoFit/>
          </a:bodyPr>
          <a:lstStyle/>
          <a:p>
            <a:r>
              <a:rPr lang="en-US" sz="2500" smtClean="0">
                <a:solidFill>
                  <a:srgbClr val="000000"/>
                </a:solidFill>
                <a:latin typeface="Times New Roman"/>
                <a:ea typeface="Calibri"/>
                <a:cs typeface="Times New Roman"/>
              </a:rPr>
              <a:t>	Khi </a:t>
            </a:r>
            <a:r>
              <a:rPr lang="en-US" sz="2500">
                <a:solidFill>
                  <a:srgbClr val="000000"/>
                </a:solidFill>
                <a:latin typeface="Times New Roman"/>
                <a:ea typeface="Calibri"/>
                <a:cs typeface="Times New Roman"/>
              </a:rPr>
              <a:t>buổi tiệc sinh nhật đã tan, các bạn đã về hết, như thường lệ, Gấu con không đánh răng mà nhảy tót lên giường đi ngủ. Chỉ chờ có thế, chúng tôi, những con Sâu Răng nhảy ra mở tiệc linh đình, chúng tôi gặm, cậy, đục khoét những chiếc răng bám đầy bánh kẹo của Gấu con. Đêm đó Gấu con ta kêu gào thảm thiết vì đau nhức răng.</a:t>
            </a:r>
            <a:endParaRPr lang="en-US" sz="2500">
              <a:ea typeface="Calibri"/>
              <a:cs typeface="Times New Roman"/>
            </a:endParaRPr>
          </a:p>
          <a:p>
            <a:endParaRPr lang="en-US" sz="2500"/>
          </a:p>
        </p:txBody>
      </p:sp>
    </p:spTree>
    <p:extLst>
      <p:ext uri="{BB962C8B-B14F-4D97-AF65-F5344CB8AC3E}">
        <p14:creationId xmlns:p14="http://schemas.microsoft.com/office/powerpoint/2010/main" val="339613750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extLst>
              <a:ext uri="{28A0092B-C50C-407E-A947-70E740481C1C}">
                <a14:useLocalDpi xmlns:a14="http://schemas.microsoft.com/office/drawing/2010/main" val="0"/>
              </a:ext>
            </a:extLst>
          </a:blip>
          <a:stretch>
            <a:fillRect/>
          </a:stretch>
        </p:blipFill>
        <p:spPr>
          <a:xfrm>
            <a:off x="0" y="0"/>
            <a:ext cx="9144000" cy="4752340"/>
          </a:xfrm>
          <a:prstGeom prst="rect">
            <a:avLst/>
          </a:prstGeom>
        </p:spPr>
      </p:pic>
      <p:sp>
        <p:nvSpPr>
          <p:cNvPr id="6" name="TextBox 5"/>
          <p:cNvSpPr txBox="1"/>
          <p:nvPr/>
        </p:nvSpPr>
        <p:spPr>
          <a:xfrm>
            <a:off x="0" y="4589366"/>
            <a:ext cx="9144000" cy="2268634"/>
          </a:xfrm>
          <a:prstGeom prst="rect">
            <a:avLst/>
          </a:prstGeom>
          <a:noFill/>
        </p:spPr>
        <p:txBody>
          <a:bodyPr wrap="square" rtlCol="0">
            <a:spAutoFit/>
          </a:bodyPr>
          <a:lstStyle/>
          <a:p>
            <a:pPr indent="457200">
              <a:lnSpc>
                <a:spcPct val="115000"/>
              </a:lnSpc>
              <a:spcAft>
                <a:spcPts val="1000"/>
              </a:spcAft>
            </a:pPr>
            <a:r>
              <a:rPr lang="en-US" sz="2500">
                <a:solidFill>
                  <a:srgbClr val="000000"/>
                </a:solidFill>
                <a:latin typeface="Times New Roman"/>
                <a:ea typeface="Calibri"/>
                <a:cs typeface="Times New Roman"/>
              </a:rPr>
              <a:t>Hôm sau, Gấu mẹ phải đưa Gấu con đến bác sĩ khám bệnh. Bác sĩ bảo: “Này Gấu con, răng cháu sâu nhiều quá, phải chữa ngay thôi. Nếu để lâu sẽ bị sún hết đấy. Cháu nhớ là không nên ăn nhiều bánh kẹo, nhất là vào buổi tối. Hằng ngày phải đánh răng trước khi đi ngủ và sau khi ngủ dậy.</a:t>
            </a:r>
            <a:endParaRPr lang="en-US" sz="2500">
              <a:ea typeface="Calibri"/>
              <a:cs typeface="Times New Roman"/>
            </a:endParaRPr>
          </a:p>
        </p:txBody>
      </p:sp>
    </p:spTree>
    <p:extLst>
      <p:ext uri="{BB962C8B-B14F-4D97-AF65-F5344CB8AC3E}">
        <p14:creationId xmlns:p14="http://schemas.microsoft.com/office/powerpoint/2010/main" val="66821353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rotWithShape="1">
          <a:blip r:embed="rId2">
            <a:extLst>
              <a:ext uri="{28A0092B-C50C-407E-A947-70E740481C1C}">
                <a14:useLocalDpi xmlns:a14="http://schemas.microsoft.com/office/drawing/2010/main" val="0"/>
              </a:ext>
            </a:extLst>
          </a:blip>
          <a:srcRect r="911"/>
          <a:stretch/>
        </p:blipFill>
        <p:spPr bwMode="auto">
          <a:xfrm>
            <a:off x="0" y="15240"/>
            <a:ext cx="9144000" cy="4556760"/>
          </a:xfrm>
          <a:prstGeom prst="rect">
            <a:avLst/>
          </a:prstGeom>
          <a:ln>
            <a:noFill/>
          </a:ln>
          <a:extLst>
            <a:ext uri="{53640926-AAD7-44D8-BBD7-CCE9431645EC}">
              <a14:shadowObscured xmlns:a14="http://schemas.microsoft.com/office/drawing/2010/main"/>
            </a:ext>
          </a:extLst>
        </p:spPr>
      </p:pic>
      <p:sp>
        <p:nvSpPr>
          <p:cNvPr id="7" name="TextBox 6"/>
          <p:cNvSpPr txBox="1"/>
          <p:nvPr/>
        </p:nvSpPr>
        <p:spPr>
          <a:xfrm>
            <a:off x="-15240" y="4541520"/>
            <a:ext cx="9159240" cy="2268634"/>
          </a:xfrm>
          <a:prstGeom prst="rect">
            <a:avLst/>
          </a:prstGeom>
          <a:noFill/>
        </p:spPr>
        <p:txBody>
          <a:bodyPr wrap="square" rtlCol="0">
            <a:spAutoFit/>
          </a:bodyPr>
          <a:lstStyle/>
          <a:p>
            <a:pPr indent="457200">
              <a:lnSpc>
                <a:spcPct val="115000"/>
              </a:lnSpc>
              <a:spcAft>
                <a:spcPts val="1000"/>
              </a:spcAft>
            </a:pPr>
            <a:r>
              <a:rPr lang="en-US" sz="2500">
                <a:solidFill>
                  <a:srgbClr val="000000"/>
                </a:solidFill>
                <a:latin typeface="Times New Roman"/>
                <a:ea typeface="Calibri"/>
                <a:cs typeface="Times New Roman"/>
              </a:rPr>
              <a:t>Nhờ lời bác sĩ dặn, ngày nào Gấu con cũng chăm chỉ đánh răng. Chú đánh răng rất cẩn thận, đánh mặt trước, mặt sau của răng theo đúng lời dặn của bác sĩ làm cho răng trắng bóng. Gấu con không ăn nhiều bánh kẹo mà ăn nhiều các chất bổ khác như thịt, cá, trứng, sữa, rau quả tươi, nên răng của chú ngày càng trở lên chắc và khoẻ hơn.</a:t>
            </a:r>
            <a:endParaRPr lang="en-US" sz="2500">
              <a:ea typeface="Calibri"/>
              <a:cs typeface="Times New Roman"/>
            </a:endParaRPr>
          </a:p>
        </p:txBody>
      </p:sp>
    </p:spTree>
    <p:extLst>
      <p:ext uri="{BB962C8B-B14F-4D97-AF65-F5344CB8AC3E}">
        <p14:creationId xmlns:p14="http://schemas.microsoft.com/office/powerpoint/2010/main" val="3661889930"/>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quot;/&gt;&lt;property id=&quot;20307&quot; value=&quot;266&quot;/&gt;&lt;/object&gt;&lt;object type=&quot;3&quot; unique_id=&quot;10005&quot;&gt;&lt;property id=&quot;20148&quot; value=&quot;5&quot;/&gt;&lt;property id=&quot;20300&quot; value=&quot;Slide 2&quot;/&gt;&lt;property id=&quot;20307&quot; value=&quot;257&quot;/&gt;&lt;/object&gt;&lt;object type=&quot;3&quot; unique_id=&quot;10006&quot;&gt;&lt;property id=&quot;20148&quot; value=&quot;5&quot;/&gt;&lt;property id=&quot;20300&quot; value=&quot;Slide 3&quot;/&gt;&lt;property id=&quot;20307&quot; value=&quot;265&quot;/&gt;&lt;/object&gt;&lt;object type=&quot;3&quot; unique_id=&quot;10007&quot;&gt;&lt;property id=&quot;20148&quot; value=&quot;5&quot;/&gt;&lt;property id=&quot;20300&quot; value=&quot;Slide 5&quot;/&gt;&lt;property id=&quot;20307&quot; value=&quot;268&quot;/&gt;&lt;/object&gt;&lt;object type=&quot;3&quot; unique_id=&quot;10008&quot;&gt;&lt;property id=&quot;20148&quot; value=&quot;5&quot;/&gt;&lt;property id=&quot;20300&quot; value=&quot;Slide 6&quot;/&gt;&lt;property id=&quot;20307&quot; value=&quot;269&quot;/&gt;&lt;/object&gt;&lt;object type=&quot;3&quot; unique_id=&quot;10009&quot;&gt;&lt;property id=&quot;20148&quot; value=&quot;5&quot;/&gt;&lt;property id=&quot;20300&quot; value=&quot;Slide 7&quot;/&gt;&lt;property id=&quot;20307&quot; value=&quot;270&quot;/&gt;&lt;/object&gt;&lt;object type=&quot;3&quot; unique_id=&quot;10010&quot;&gt;&lt;property id=&quot;20148&quot; value=&quot;5&quot;/&gt;&lt;property id=&quot;20300&quot; value=&quot;Slide 8&quot;/&gt;&lt;property id=&quot;20307&quot; value=&quot;271&quot;/&gt;&lt;/object&gt;&lt;object type=&quot;3&quot; unique_id=&quot;10011&quot;&gt;&lt;property id=&quot;20148&quot; value=&quot;5&quot;/&gt;&lt;property id=&quot;20300&quot; value=&quot;Slide 9&quot;/&gt;&lt;property id=&quot;20307&quot; value=&quot;272&quot;/&gt;&lt;/object&gt;&lt;object type=&quot;3&quot; unique_id=&quot;10012&quot;&gt;&lt;property id=&quot;20148&quot; value=&quot;5&quot;/&gt;&lt;property id=&quot;20300&quot; value=&quot;Slide 19&quot;/&gt;&lt;property id=&quot;20307&quot; value=&quot;267&quot;/&gt;&lt;/object&gt;&lt;object type=&quot;3&quot; unique_id=&quot;10024&quot;&gt;&lt;property id=&quot;20148&quot; value=&quot;5&quot;/&gt;&lt;property id=&quot;20300&quot; value=&quot;Slide 10&quot;/&gt;&lt;property id=&quot;20307&quot; value=&quot;273&quot;/&gt;&lt;/object&gt;&lt;object type=&quot;3&quot; unique_id=&quot;10145&quot;&gt;&lt;property id=&quot;20148&quot; value=&quot;5&quot;/&gt;&lt;property id=&quot;20300&quot; value=&quot;Slide 11&quot;/&gt;&lt;property id=&quot;20307&quot; value=&quot;274&quot;/&gt;&lt;/object&gt;&lt;object type=&quot;3&quot; unique_id=&quot;10146&quot;&gt;&lt;property id=&quot;20148&quot; value=&quot;5&quot;/&gt;&lt;property id=&quot;20300&quot; value=&quot;Slide 12&quot;/&gt;&lt;property id=&quot;20307&quot; value=&quot;275&quot;/&gt;&lt;/object&gt;&lt;object type=&quot;3&quot; unique_id=&quot;10147&quot;&gt;&lt;property id=&quot;20148&quot; value=&quot;5&quot;/&gt;&lt;property id=&quot;20300&quot; value=&quot;Slide 13&quot;/&gt;&lt;property id=&quot;20307&quot; value=&quot;276&quot;/&gt;&lt;/object&gt;&lt;object type=&quot;3&quot; unique_id=&quot;10148&quot;&gt;&lt;property id=&quot;20148&quot; value=&quot;5&quot;/&gt;&lt;property id=&quot;20300&quot; value=&quot;Slide 14&quot;/&gt;&lt;property id=&quot;20307&quot; value=&quot;277&quot;/&gt;&lt;/object&gt;&lt;object type=&quot;3&quot; unique_id=&quot;10149&quot;&gt;&lt;property id=&quot;20148&quot; value=&quot;5&quot;/&gt;&lt;property id=&quot;20300&quot; value=&quot;Slide 15&quot;/&gt;&lt;property id=&quot;20307&quot; value=&quot;278&quot;/&gt;&lt;/object&gt;&lt;object type=&quot;3&quot; unique_id=&quot;10150&quot;&gt;&lt;property id=&quot;20148&quot; value=&quot;5&quot;/&gt;&lt;property id=&quot;20300&quot; value=&quot;Slide 16&quot;/&gt;&lt;property id=&quot;20307&quot; value=&quot;279&quot;/&gt;&lt;/object&gt;&lt;object type=&quot;3&quot; unique_id=&quot;10151&quot;&gt;&lt;property id=&quot;20148&quot; value=&quot;5&quot;/&gt;&lt;property id=&quot;20300&quot; value=&quot;Slide 17&quot;/&gt;&lt;property id=&quot;20307&quot; value=&quot;280&quot;/&gt;&lt;/object&gt;&lt;object type=&quot;3&quot; unique_id=&quot;10266&quot;&gt;&lt;property id=&quot;20148&quot; value=&quot;5&quot;/&gt;&lt;property id=&quot;20300&quot; value=&quot;Slide 4&quot;/&gt;&lt;property id=&quot;20307&quot; value=&quot;281&quot;/&gt;&lt;/object&gt;&lt;object type=&quot;3&quot; unique_id=&quot;10327&quot;&gt;&lt;property id=&quot;20148&quot; value=&quot;5&quot;/&gt;&lt;property id=&quot;20300&quot; value=&quot;Slide 18&quot;/&gt;&lt;property id=&quot;20307&quot; value=&quot;282&quot;/&gt;&lt;/object&gt;&lt;/object&gt;&lt;/object&gt;&lt;/database&gt;"/>
  <p:tag name="SECTOMILLISECCONVERTED"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1208</TotalTime>
  <Words>474</Words>
  <Application>Microsoft Office PowerPoint</Application>
  <PresentationFormat>On-screen Show (4:3)</PresentationFormat>
  <Paragraphs>30</Paragraphs>
  <Slides>19</Slides>
  <Notes>0</Notes>
  <HiddenSlides>0</HiddenSlides>
  <MMClips>3</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19</vt:i4>
      </vt:variant>
    </vt:vector>
  </HeadingPairs>
  <TitlesOfParts>
    <vt:vector size="23" baseType="lpstr">
      <vt:lpstr>Arial</vt:lpstr>
      <vt:lpstr>Calibri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phuong</dc:creator>
  <cp:lastModifiedBy>PC</cp:lastModifiedBy>
  <cp:revision>114</cp:revision>
  <dcterms:created xsi:type="dcterms:W3CDTF">2017-10-07T15:16:03Z</dcterms:created>
  <dcterms:modified xsi:type="dcterms:W3CDTF">2024-03-14T06:02:23Z</dcterms:modified>
</cp:coreProperties>
</file>